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76" r:id="rId5"/>
    <p:sldId id="277" r:id="rId6"/>
    <p:sldId id="278" r:id="rId7"/>
    <p:sldId id="279" r:id="rId8"/>
    <p:sldId id="280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5230"/>
    <a:srgbClr val="F8B996"/>
    <a:srgbClr val="F38C53"/>
    <a:srgbClr val="F06D24"/>
    <a:srgbClr val="FFFF79"/>
    <a:srgbClr val="F4AAB6"/>
    <a:srgbClr val="E85770"/>
    <a:srgbClr val="E63950"/>
    <a:srgbClr val="F7AE85"/>
    <a:srgbClr val="FAC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1412" autoAdjust="0"/>
  </p:normalViewPr>
  <p:slideViewPr>
    <p:cSldViewPr snapToGrid="0">
      <p:cViewPr varScale="1">
        <p:scale>
          <a:sx n="93" d="100"/>
          <a:sy n="93" d="100"/>
        </p:scale>
        <p:origin x="11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892DE-BA4D-4669-9142-6BB39AEA4EC5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FDF77-9773-435A-8967-B9D2652A3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5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창조 경제 혁신 인프라 </a:t>
            </a:r>
            <a:r>
              <a:rPr lang="en-US" altLang="ko-KR" dirty="0"/>
              <a:t>4</a:t>
            </a:r>
            <a:r>
              <a:rPr lang="ko-KR" altLang="en-US" dirty="0"/>
              <a:t>차산업혁명 팀 </a:t>
            </a:r>
            <a:r>
              <a:rPr lang="ko-KR" altLang="en-US" dirty="0" err="1"/>
              <a:t>맵씨</a:t>
            </a:r>
            <a:r>
              <a:rPr lang="ko-KR" altLang="en-US" dirty="0"/>
              <a:t> 최종발표 시작하겠습니다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en-US" altLang="ko-KR" dirty="0"/>
              <a:t>BE </a:t>
            </a:r>
            <a:r>
              <a:rPr lang="ko-KR" altLang="en-US" dirty="0"/>
              <a:t>개발을 맡은 김성규입니다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FDF77-9773-435A-8967-B9D2652A388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6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같이 주제</a:t>
            </a:r>
            <a:r>
              <a:rPr lang="en-US" altLang="ko-KR" dirty="0"/>
              <a:t>, </a:t>
            </a:r>
            <a:r>
              <a:rPr lang="ko-KR" altLang="en-US" dirty="0"/>
              <a:t>주요기능에 대해 소개해드리고 시연 후에 실제 서비스가 된다면 어떤 모습일지 </a:t>
            </a:r>
            <a:r>
              <a:rPr lang="ko-KR" altLang="en-US" dirty="0" err="1"/>
              <a:t>맵씨의</a:t>
            </a:r>
            <a:r>
              <a:rPr lang="ko-KR" altLang="en-US" dirty="0"/>
              <a:t> 미래의 모습에 대해 말씀드리고 마치도록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FDF77-9773-435A-8967-B9D2652A38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36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먼저 맵시는 </a:t>
            </a:r>
            <a:r>
              <a:rPr lang="en-US" altLang="ko-KR" dirty="0"/>
              <a:t>"</a:t>
            </a:r>
            <a:r>
              <a:rPr lang="ko-KR" altLang="en-US" dirty="0"/>
              <a:t>아름답고 보기 좋은 모양새</a:t>
            </a:r>
            <a:r>
              <a:rPr lang="en-US" altLang="ko-KR" dirty="0"/>
              <a:t>" </a:t>
            </a:r>
            <a:r>
              <a:rPr lang="ko-KR" altLang="en-US" dirty="0"/>
              <a:t>라는 뜻을 가지고 있습니다</a:t>
            </a:r>
            <a:r>
              <a:rPr lang="en-US" altLang="ko-KR" dirty="0"/>
              <a:t>. </a:t>
            </a:r>
            <a:r>
              <a:rPr lang="ko-KR" altLang="en-US" dirty="0"/>
              <a:t>아마 다들 옷맵시라는 표현을 들어 </a:t>
            </a:r>
            <a:r>
              <a:rPr lang="ko-KR" altLang="en-US" dirty="0" err="1"/>
              <a:t>보셨을겁니다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저희는 이 맵시라는 단어를 서비스명으로도 사용하지만</a:t>
            </a:r>
            <a:r>
              <a:rPr lang="en-US" altLang="ko-KR" dirty="0"/>
              <a:t>, </a:t>
            </a:r>
            <a:r>
              <a:rPr lang="ko-KR" altLang="en-US" dirty="0"/>
              <a:t>서비스 내에서 스타일리스트로 선정된 사용자를 일반 사용자가 아닌 맵시라는 타이틀로 분류하였습니다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이후에 저희가 맵시라고 칭하는 사용자는</a:t>
            </a:r>
            <a:r>
              <a:rPr lang="en-US" altLang="ko-KR" dirty="0"/>
              <a:t>, </a:t>
            </a:r>
            <a:r>
              <a:rPr lang="ko-KR" altLang="en-US" dirty="0"/>
              <a:t>서비스 내의 스타일리스트라는 점 이해해주시면 감사하겠습니다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다시 본론으로 돌아와서</a:t>
            </a:r>
            <a:r>
              <a:rPr lang="en-US" altLang="ko-KR" dirty="0"/>
              <a:t>, </a:t>
            </a:r>
            <a:r>
              <a:rPr lang="ko-KR" altLang="en-US" dirty="0"/>
              <a:t>이름에서도 알 수 있듯이 저희 맵시 서비스는 옷 스타일에 관련된 서비스로</a:t>
            </a:r>
            <a:r>
              <a:rPr lang="en-US" altLang="ko-KR" dirty="0"/>
              <a:t> </a:t>
            </a:r>
            <a:r>
              <a:rPr lang="en-US" altLang="ko-KR" dirty="0" err="1"/>
              <a:t>ootd</a:t>
            </a:r>
            <a:r>
              <a:rPr lang="ko-KR" altLang="en-US" dirty="0"/>
              <a:t>를 게시해 각자의 스타일을 공유하는 </a:t>
            </a:r>
            <a:r>
              <a:rPr lang="en-US" altLang="ko-KR" dirty="0" err="1"/>
              <a:t>sns</a:t>
            </a:r>
            <a:r>
              <a:rPr lang="ko-KR" altLang="en-US" dirty="0"/>
              <a:t>서비스에 기반하고 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하지만 저희 맵시 서비스는 </a:t>
            </a:r>
            <a:r>
              <a:rPr lang="en-US" altLang="ko-KR" dirty="0" err="1"/>
              <a:t>ucc</a:t>
            </a:r>
            <a:r>
              <a:rPr lang="ko-KR" altLang="en-US" dirty="0"/>
              <a:t>에서도 보셨듯이 단순한 </a:t>
            </a:r>
            <a:r>
              <a:rPr lang="en-US" altLang="ko-KR" dirty="0" err="1"/>
              <a:t>sns</a:t>
            </a:r>
            <a:r>
              <a:rPr lang="en-US" altLang="ko-KR" dirty="0"/>
              <a:t> </a:t>
            </a:r>
            <a:r>
              <a:rPr lang="ko-KR" altLang="en-US" dirty="0"/>
              <a:t>서비스가 아닙니다</a:t>
            </a:r>
            <a:r>
              <a:rPr lang="en-US" altLang="ko-KR" dirty="0"/>
              <a:t>. </a:t>
            </a:r>
            <a:r>
              <a:rPr lang="ko-KR" altLang="en-US" dirty="0"/>
              <a:t>자신의 스타일을 개선하고 싶거나 특별한 날과 같이 </a:t>
            </a:r>
            <a:r>
              <a:rPr lang="ko-KR" altLang="en-US" dirty="0" err="1"/>
              <a:t>착장을</a:t>
            </a:r>
            <a:r>
              <a:rPr lang="ko-KR" altLang="en-US" dirty="0"/>
              <a:t> 어떻게 해야 할 지 고민일 경우 사용자는 맵시에게 스타일링을 신청할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맵시는 자신이 수락한 스타일링에 대해 상대방과 채팅을 한 후 스타일 제안서를 제공함으로써 개인 맞춤형 스타일링이 가능한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맞춤 스타일링 </a:t>
            </a:r>
            <a:r>
              <a:rPr lang="en-US" altLang="ko-KR" dirty="0" err="1"/>
              <a:t>sns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FDF77-9773-435A-8967-B9D2652A38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5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그러면 이제 앞서 말씀드린 저희 맵시의 두 가지 주요 서비스인 </a:t>
            </a:r>
            <a:r>
              <a:rPr lang="en-US" altLang="ko-KR" dirty="0" err="1"/>
              <a:t>ootd</a:t>
            </a:r>
            <a:r>
              <a:rPr lang="ko-KR" altLang="en-US" dirty="0"/>
              <a:t>와 스타일링에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앞서 계속 언급했던 </a:t>
            </a:r>
            <a:r>
              <a:rPr lang="en-US" altLang="ko-KR" dirty="0" err="1"/>
              <a:t>ootd</a:t>
            </a:r>
            <a:r>
              <a:rPr lang="ko-KR" altLang="en-US" dirty="0"/>
              <a:t>란 </a:t>
            </a:r>
            <a:r>
              <a:rPr lang="en-US" altLang="ko-KR" dirty="0"/>
              <a:t>outfit of the day</a:t>
            </a:r>
            <a:r>
              <a:rPr lang="ko-KR" altLang="en-US" dirty="0"/>
              <a:t>의 약자로</a:t>
            </a:r>
            <a:r>
              <a:rPr lang="en-US" altLang="ko-KR" dirty="0"/>
              <a:t>, </a:t>
            </a:r>
            <a:r>
              <a:rPr lang="ko-KR" altLang="en-US" dirty="0"/>
              <a:t>사진에서</a:t>
            </a:r>
            <a:r>
              <a:rPr lang="en-US" altLang="ko-KR" dirty="0"/>
              <a:t> </a:t>
            </a:r>
            <a:r>
              <a:rPr lang="ko-KR" altLang="en-US" dirty="0"/>
              <a:t>보이시는 것과 같이 그 날의 </a:t>
            </a:r>
            <a:r>
              <a:rPr lang="ko-KR" altLang="en-US" dirty="0" err="1"/>
              <a:t>착장을</a:t>
            </a:r>
            <a:r>
              <a:rPr lang="ko-KR" altLang="en-US" dirty="0"/>
              <a:t> </a:t>
            </a:r>
            <a:r>
              <a:rPr lang="en-US" altLang="ko-KR" dirty="0" err="1"/>
              <a:t>sns</a:t>
            </a:r>
            <a:r>
              <a:rPr lang="ko-KR" altLang="en-US" dirty="0"/>
              <a:t>에 게시하는 것을 의미합니다</a:t>
            </a:r>
            <a:r>
              <a:rPr lang="en-US" altLang="ko-KR" dirty="0"/>
              <a:t>. </a:t>
            </a:r>
            <a:r>
              <a:rPr lang="ko-KR" altLang="en-US" dirty="0"/>
              <a:t>대표적으로 </a:t>
            </a:r>
            <a:r>
              <a:rPr lang="ko-KR" altLang="en-US" dirty="0" err="1"/>
              <a:t>인스타그램이</a:t>
            </a:r>
            <a:r>
              <a:rPr lang="ko-KR" altLang="en-US" dirty="0"/>
              <a:t> 있죠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저희 맵시는 인스타와 같은 </a:t>
            </a:r>
            <a:r>
              <a:rPr lang="en-US" altLang="ko-KR" dirty="0" err="1"/>
              <a:t>ootd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ko-KR" altLang="en-US" dirty="0"/>
              <a:t>에서 기본적으로 제공하는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팔로우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), </a:t>
            </a:r>
            <a:r>
              <a:rPr lang="ko-KR" altLang="en-US" dirty="0"/>
              <a:t>해시태그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), </a:t>
            </a:r>
            <a:r>
              <a:rPr lang="ko-KR" altLang="en-US" dirty="0"/>
              <a:t>댓글 좋아요 기능과 함께 옷에 대한 정보를 기입하는 추가적인 기능을 제공합니다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아마 인스타를 사용하시다가 </a:t>
            </a:r>
            <a:r>
              <a:rPr lang="en-US" altLang="ko-KR" dirty="0"/>
              <a:t>"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이 옷 </a:t>
            </a:r>
            <a:r>
              <a:rPr lang="ko-KR" altLang="en-US" dirty="0" err="1"/>
              <a:t>이쁜데</a:t>
            </a:r>
            <a:r>
              <a:rPr lang="en-US" altLang="ko-KR" dirty="0"/>
              <a:t>?"</a:t>
            </a:r>
            <a:r>
              <a:rPr lang="ko-KR" altLang="en-US" dirty="0"/>
              <a:t>라고 생각했는데 옷에 대한 정보가 없어 불편함을 겪으셨다면 저희 서비스를 통해 불편함을 해소하실 수 있으실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FDF77-9773-435A-8967-B9D2652A38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997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그리고 앞서 말씀드린 것처럼 저희는 스타일링 서비스도 제공하고 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모든 사용자들은 자신이 관심있는 스타일 카테고리를 설정할 수 있는데</a:t>
            </a:r>
            <a:r>
              <a:rPr lang="en-US" altLang="ko-KR" dirty="0"/>
              <a:t>, </a:t>
            </a:r>
            <a:r>
              <a:rPr lang="ko-KR" altLang="en-US" dirty="0"/>
              <a:t>카테고리별로 맵시 리스트를 확인할 수 있어 자신에게 맞는 스타일링을 보다 편리하게 받을 수 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그리고 저희가 지금은 기술적인 문제를 겪고 있어 보완해야할 미비점이기도 한 채팅 서비스도 제공합니다</a:t>
            </a:r>
            <a:r>
              <a:rPr lang="en-US" altLang="ko-KR" dirty="0"/>
              <a:t>. </a:t>
            </a:r>
            <a:r>
              <a:rPr lang="ko-KR" altLang="en-US" dirty="0"/>
              <a:t>맵시가 스타일링을 수락했다면 사용자와 맵시 간의 채팅을 통해 개인 맞춤형 스타일링을 제공받을 수 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스타일링이 끝났다면 맵시는 저희 서비스가 제공하는 제안서 양식에 맞춰 스타일 제안서를 사용자에게 제출할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통해 맵시는 자신이 작성한 제안서들이 자신의 포트폴리오가 될 수 있으며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사용자는 단발성 스타일링 제안이 아닌</a:t>
            </a:r>
            <a:r>
              <a:rPr lang="en-US" altLang="ko-KR" dirty="0"/>
              <a:t>, </a:t>
            </a:r>
            <a:r>
              <a:rPr lang="ko-KR" altLang="en-US" dirty="0"/>
              <a:t>보관된 제안서를 언제든 열람하여 제안 받은 스타일링을 다시 확인할 수 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그리고 스타일 제안서를 받은 사용자는</a:t>
            </a:r>
            <a:r>
              <a:rPr lang="en-US" altLang="ko-KR" dirty="0"/>
              <a:t>, </a:t>
            </a:r>
            <a:r>
              <a:rPr lang="ko-KR" altLang="en-US" dirty="0"/>
              <a:t>리뷰를 작성함으로써 맵시의 평판 또한 관리가 가능합니다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이후 시연부터는 저희 팀의 </a:t>
            </a:r>
            <a:r>
              <a:rPr lang="en-US" altLang="ko-KR" dirty="0"/>
              <a:t>FE </a:t>
            </a:r>
            <a:r>
              <a:rPr lang="ko-KR" altLang="en-US" dirty="0" err="1"/>
              <a:t>개발자이신</a:t>
            </a:r>
            <a:r>
              <a:rPr lang="ko-KR" altLang="en-US" dirty="0"/>
              <a:t> 조현식 </a:t>
            </a:r>
            <a:r>
              <a:rPr lang="ko-KR" altLang="en-US" dirty="0" err="1"/>
              <a:t>님께서</a:t>
            </a:r>
            <a:r>
              <a:rPr lang="ko-KR" altLang="en-US" dirty="0"/>
              <a:t> 진행해 주시겠습니다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FDF77-9773-435A-8967-B9D2652A38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25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마지막으로 저희 맵시 서비스가 실제로 상용화 된다면 어떤 모습일지에 대해 말씀드리고 발표를 마치도록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여태까지의 내용만 보신다면 스타일리스트가 저희 맵시 서비스를 이용했을 때 얻을 수 있는 이점이 없다고 생각하실 수 있습니다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하지만 저희가 실제로 구상했던 서비스는 스타일리스트</a:t>
            </a:r>
            <a:r>
              <a:rPr lang="en-US" altLang="ko-KR" dirty="0"/>
              <a:t>, </a:t>
            </a:r>
            <a:r>
              <a:rPr lang="ko-KR" altLang="en-US" dirty="0"/>
              <a:t>즉 맵시에게 스타일링에 대한 대가를 사용자가 지불함으로써</a:t>
            </a:r>
            <a:endParaRPr lang="en-US" altLang="ko-KR" dirty="0"/>
          </a:p>
          <a:p>
            <a:r>
              <a:rPr lang="ko-KR" altLang="en-US" dirty="0"/>
              <a:t>실제로 거의 열정페이 수준으로 임금을 지급받는 신입 스타일리스트들이 부가적인 수익을 창출할 수 있는 비즈니스 모델을 가지고 있습니다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그리고 이후 서비스의 규모가 커지게 되면 저희 서비스에서 직접 옷을 제공하여 이를 대여하는 </a:t>
            </a:r>
            <a:r>
              <a:rPr lang="en-US" altLang="ko-KR" dirty="0"/>
              <a:t>B2C </a:t>
            </a:r>
            <a:r>
              <a:rPr lang="ko-KR" altLang="en-US" dirty="0"/>
              <a:t>대여 플랫폼의 역할도 수행할 수 있을 것입니다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추가적으로 아직은 사용자가 </a:t>
            </a:r>
            <a:r>
              <a:rPr lang="en-US" altLang="ko-KR" dirty="0" err="1"/>
              <a:t>ootd</a:t>
            </a:r>
            <a:r>
              <a:rPr lang="ko-KR" altLang="en-US" dirty="0"/>
              <a:t>를 등록할 때 브랜드와 제품에 대한 정보를 직접 기입해야 하는데</a:t>
            </a:r>
            <a:r>
              <a:rPr lang="en-US" altLang="ko-KR" dirty="0"/>
              <a:t>, </a:t>
            </a:r>
            <a:r>
              <a:rPr lang="ko-KR" altLang="en-US" dirty="0"/>
              <a:t>실제 존재하는 데이터를 이용해 키워드를 입력했을 때 그에 해당하는 의류 정보들을 제공할 것입니다</a:t>
            </a:r>
            <a:r>
              <a:rPr lang="en-US" altLang="ko-KR" dirty="0"/>
              <a:t>.(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마지막으로 채팅을 통한 상담에 어려움을 겪을 때 스타일리스트가 직접 옷을 보고 상세하게 스타일링 해줄 수 있도록 화상통화 서비스도 제공할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뭔가 마무리 멘트가 있으면 </a:t>
            </a:r>
            <a:r>
              <a:rPr lang="ko-KR" altLang="en-US" dirty="0" err="1"/>
              <a:t>좋을듯</a:t>
            </a:r>
            <a:r>
              <a:rPr lang="en-US" altLang="ko-KR" dirty="0"/>
              <a:t>..?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FDF77-9773-435A-8967-B9D2652A38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27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1AD97-CBC2-415F-B1BC-E77B4138D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C0D19E-6247-4F90-832B-19FA21F8C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7CCC8-D018-404A-B241-953E90F9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2005F0-58CE-45B6-BD3E-D6E55FA62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654E66-C08C-469C-89D0-323E694E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5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CDBD-F1EE-414D-9DC4-E01480DD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B9ECC6-DE1D-49E6-9982-35507F37C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7CC46-3C80-482C-8B9E-9DAEA0F5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B7B30-758A-4218-90D7-E6CAED3DF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15B69-996F-4FFA-ABAE-7A7658425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9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058C47-F3C6-4A62-8048-FC5367469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4B6877-AC6D-4759-A656-ED5ED42E4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B0F630-A64A-4ED4-B700-2FA5137A9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C676FA-26B4-43B8-83D1-1CF09803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34933-0506-4A95-9AFE-3783D476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4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EA1D5-40ED-4772-A586-153FF76F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1965A6-A93B-4203-B46E-510C35AFE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447F-9855-46A6-8939-5B4A4177C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C6F8-FD19-4B77-A6AF-568D6D95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E4769-14EA-4E3F-B823-D949AF00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5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E99C1-D666-483E-8D88-4B065577D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A0F692-7916-44CD-A426-DE750F30F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E5EA96-2C27-4A2D-827B-9D13787C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B262F-1711-41E1-AC14-A201D3119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A45EA6-135F-45E1-BD63-31AF712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6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316FD-E460-439F-A358-7CD79082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F8F90-60E7-40B9-B7CA-30FC20DCD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2B153C-B5B5-41E7-A7AF-FDC90FF2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8B8B61-465E-4111-A3A6-6F43191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E97124-241E-47A8-AFBF-97883E48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6AFC5-A3E9-469C-A677-468C6B76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1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7506B-91F6-4CB6-B6DA-95183036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CC2F9-ADFD-4243-8D58-6C69275A4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FE6806-A870-4335-A7BC-BC13D3B86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FFE4CE-0D99-41AD-9F06-5C1BFBCD8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8037BF-4C7E-415A-B824-C13885D91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0DA08C-E54C-4B2D-914E-4FE0B6ED7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02D1E6-16E5-4D7A-AF0C-264C25A1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DAE828-FC9B-4679-B87B-1285A02A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03E13-A787-4BF8-BA0B-F3D05190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056A23-884B-4E48-9F00-58AC87F06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2DF424-0E9E-459B-BC88-B59F862B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A7A7D7-8E5D-4729-8007-B1ECE1BC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6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049F12-1984-4D00-8E76-812DCBF3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A2531E-45A2-4DC6-B653-523B6344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E283F0-D0FF-461C-84AB-85D0630A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23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F9058-429A-4DAE-9D49-784553AA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7EB9E-354C-4475-8455-AA4311A72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9BADE-5EB0-4012-A202-8602E8B5E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A4454C-80B0-42E6-A47A-9F034BC5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472159-D63E-48D3-8480-DED34CCF9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9A3579-580F-4332-920F-F30B9F9FC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4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F11FA-C3BC-4FA3-BF2B-4A6FA294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F9FCA6-387E-48A5-B473-7EEC3C49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59E95-CD57-4252-91D7-A9E1732B0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79A9F4-6002-4EA7-8822-FDB564D6E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3F944-4B10-457F-8406-F00D71C3B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9ED58A-CB86-432F-91D4-C5C28190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1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E5D13F-DB78-49B2-897A-DF78B83C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402808-AD50-43A1-8389-958C559FF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ED272-2229-4C44-8C01-93473B10E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FCAF-DD2F-4BF6-B5EC-320BDDDFDC1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0C7E2-5895-424D-8557-08086DA2A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0057D-973E-4D93-8C20-863F61B05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75447-261F-4454-BFEE-2B8899466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7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패션, 여성, 모자, 초상화, 유행, 마법, 얼굴만">
            <a:extLst>
              <a:ext uri="{FF2B5EF4-FFF2-40B4-BE49-F238E27FC236}">
                <a16:creationId xmlns:a16="http://schemas.microsoft.com/office/drawing/2014/main" id="{2B8B0B6A-0972-4F23-A99A-52F8D220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DA752-2448-4E9D-960D-E01A3726F6B3}"/>
              </a:ext>
            </a:extLst>
          </p:cNvPr>
          <p:cNvSpPr/>
          <p:nvPr/>
        </p:nvSpPr>
        <p:spPr>
          <a:xfrm>
            <a:off x="0" y="-1270000"/>
            <a:ext cx="12192000" cy="812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A1C296-C030-4C6F-90D1-3F56DD33AC26}"/>
              </a:ext>
            </a:extLst>
          </p:cNvPr>
          <p:cNvSpPr/>
          <p:nvPr/>
        </p:nvSpPr>
        <p:spPr>
          <a:xfrm>
            <a:off x="0" y="4457700"/>
            <a:ext cx="1219200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C9DEF0-9A8E-47FD-830F-89E65F5DD55D}"/>
              </a:ext>
            </a:extLst>
          </p:cNvPr>
          <p:cNvSpPr/>
          <p:nvPr/>
        </p:nvSpPr>
        <p:spPr>
          <a:xfrm>
            <a:off x="5295900" y="4229100"/>
            <a:ext cx="1600200" cy="457200"/>
          </a:xfrm>
          <a:prstGeom prst="rect">
            <a:avLst/>
          </a:prstGeom>
          <a:solidFill>
            <a:srgbClr val="D5C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가시고기L" panose="02020600000000000000" pitchFamily="18" charset="-127"/>
                <a:ea typeface="a가시고기L" panose="02020600000000000000" pitchFamily="18" charset="-127"/>
              </a:rPr>
              <a:t>S T Y L E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BB2F7F-3DF8-4075-9D5C-D5E4FF2DBAF8}"/>
              </a:ext>
            </a:extLst>
          </p:cNvPr>
          <p:cNvGrpSpPr/>
          <p:nvPr/>
        </p:nvGrpSpPr>
        <p:grpSpPr>
          <a:xfrm>
            <a:off x="419100" y="276225"/>
            <a:ext cx="11391900" cy="4181475"/>
            <a:chOff x="419100" y="-781050"/>
            <a:chExt cx="11277600" cy="48768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C0BDA5-CAE1-474B-BB7F-E9B134AE943A}"/>
                </a:ext>
              </a:extLst>
            </p:cNvPr>
            <p:cNvCxnSpPr/>
            <p:nvPr/>
          </p:nvCxnSpPr>
          <p:spPr>
            <a:xfrm>
              <a:off x="419100" y="-781050"/>
              <a:ext cx="0" cy="4876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907A5FF-23D3-4BF4-83E9-E7FECF540D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100" y="-778299"/>
              <a:ext cx="112776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9CB01E0-687A-4B40-A9BF-07DDF826C512}"/>
                </a:ext>
              </a:extLst>
            </p:cNvPr>
            <p:cNvCxnSpPr/>
            <p:nvPr/>
          </p:nvCxnSpPr>
          <p:spPr>
            <a:xfrm>
              <a:off x="11696700" y="-781050"/>
              <a:ext cx="0" cy="4876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6AAFFCF-1261-4F33-A0D0-3B84EA027A8F}"/>
              </a:ext>
            </a:extLst>
          </p:cNvPr>
          <p:cNvSpPr txBox="1"/>
          <p:nvPr/>
        </p:nvSpPr>
        <p:spPr>
          <a:xfrm>
            <a:off x="4535316" y="4914900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69615B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M A B C C I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FDEC189-E47C-4D02-BE3B-C72C0D2C4230}"/>
              </a:ext>
            </a:extLst>
          </p:cNvPr>
          <p:cNvGrpSpPr/>
          <p:nvPr/>
        </p:nvGrpSpPr>
        <p:grpSpPr>
          <a:xfrm flipV="1">
            <a:off x="419100" y="4452838"/>
            <a:ext cx="11391900" cy="2176562"/>
            <a:chOff x="419100" y="-781050"/>
            <a:chExt cx="11277600" cy="487680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8BB377E-371B-4F8E-8B0A-2FEBDC18B3F3}"/>
                </a:ext>
              </a:extLst>
            </p:cNvPr>
            <p:cNvCxnSpPr/>
            <p:nvPr/>
          </p:nvCxnSpPr>
          <p:spPr>
            <a:xfrm>
              <a:off x="419100" y="-781050"/>
              <a:ext cx="0" cy="4876800"/>
            </a:xfrm>
            <a:prstGeom prst="line">
              <a:avLst/>
            </a:prstGeom>
            <a:ln>
              <a:solidFill>
                <a:srgbClr val="D5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D2C6C47-E37C-4EC8-8C07-3F82B85E0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100" y="-755650"/>
              <a:ext cx="11277600" cy="0"/>
            </a:xfrm>
            <a:prstGeom prst="line">
              <a:avLst/>
            </a:prstGeom>
            <a:ln>
              <a:solidFill>
                <a:srgbClr val="D5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56C0BB1-56A5-4E74-BA76-A973BD5FD6B7}"/>
                </a:ext>
              </a:extLst>
            </p:cNvPr>
            <p:cNvCxnSpPr/>
            <p:nvPr/>
          </p:nvCxnSpPr>
          <p:spPr>
            <a:xfrm>
              <a:off x="11696700" y="-781050"/>
              <a:ext cx="0" cy="4876800"/>
            </a:xfrm>
            <a:prstGeom prst="line">
              <a:avLst/>
            </a:prstGeom>
            <a:ln>
              <a:solidFill>
                <a:srgbClr val="D5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05792B2-E116-43CF-A43A-E867D8D0C02C}"/>
              </a:ext>
            </a:extLst>
          </p:cNvPr>
          <p:cNvSpPr txBox="1"/>
          <p:nvPr/>
        </p:nvSpPr>
        <p:spPr>
          <a:xfrm>
            <a:off x="4798663" y="5700328"/>
            <a:ext cx="2594672" cy="276999"/>
          </a:xfrm>
          <a:prstGeom prst="rect">
            <a:avLst/>
          </a:prstGeom>
          <a:noFill/>
        </p:spPr>
        <p:txBody>
          <a:bodyPr wrap="none" lIns="108000" rtlCol="0">
            <a:spAutoFit/>
          </a:bodyPr>
          <a:lstStyle/>
          <a:p>
            <a:r>
              <a:rPr lang="ko-KR" altLang="en-US" sz="1200" dirty="0" err="1">
                <a:latin typeface="a가시고기L" panose="02020600000000000000" pitchFamily="18" charset="-127"/>
                <a:ea typeface="a가시고기L" panose="02020600000000000000" pitchFamily="18" charset="-127"/>
              </a:rPr>
              <a:t>창조경제혁신인프라</a:t>
            </a:r>
            <a:r>
              <a:rPr lang="en-US" altLang="ko-KR" sz="12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4</a:t>
            </a:r>
            <a:r>
              <a:rPr lang="ko-KR" altLang="en-US" sz="12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차산업혁명팀</a:t>
            </a:r>
            <a:endParaRPr lang="en-US" sz="12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A88B10-D707-434E-84B7-BBDC1041377A}"/>
              </a:ext>
            </a:extLst>
          </p:cNvPr>
          <p:cNvSpPr/>
          <p:nvPr/>
        </p:nvSpPr>
        <p:spPr>
          <a:xfrm rot="5400000">
            <a:off x="10650592" y="5155441"/>
            <a:ext cx="96021" cy="1462796"/>
          </a:xfrm>
          <a:prstGeom prst="rect">
            <a:avLst/>
          </a:prstGeom>
          <a:solidFill>
            <a:srgbClr val="F7AE85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6EE764-6E94-40EB-A5A7-8844AE084D14}"/>
              </a:ext>
            </a:extLst>
          </p:cNvPr>
          <p:cNvSpPr/>
          <p:nvPr/>
        </p:nvSpPr>
        <p:spPr>
          <a:xfrm rot="5400000">
            <a:off x="10015797" y="5657462"/>
            <a:ext cx="112363" cy="944393"/>
          </a:xfrm>
          <a:prstGeom prst="rect">
            <a:avLst/>
          </a:prstGeom>
          <a:solidFill>
            <a:srgbClr val="F7AE85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D373C0-064F-455A-8074-53CA7D844184}"/>
              </a:ext>
            </a:extLst>
          </p:cNvPr>
          <p:cNvSpPr txBox="1"/>
          <p:nvPr/>
        </p:nvSpPr>
        <p:spPr>
          <a:xfrm>
            <a:off x="9027690" y="5587840"/>
            <a:ext cx="2402311" cy="610616"/>
          </a:xfrm>
          <a:prstGeom prst="rect">
            <a:avLst/>
          </a:prstGeom>
          <a:noFill/>
        </p:spPr>
        <p:txBody>
          <a:bodyPr wrap="none" lIns="10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FE</a:t>
            </a:r>
            <a:r>
              <a:rPr lang="en-US" sz="12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: </a:t>
            </a:r>
            <a:r>
              <a:rPr lang="ko-KR" altLang="en-US" sz="12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최창영</a:t>
            </a:r>
            <a:r>
              <a:rPr lang="en-US" altLang="ko-KR" sz="12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(</a:t>
            </a:r>
            <a:r>
              <a:rPr lang="ko-KR" altLang="en-US" sz="12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팀장</a:t>
            </a:r>
            <a:r>
              <a:rPr lang="en-US" altLang="ko-KR" sz="12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) </a:t>
            </a:r>
            <a:r>
              <a:rPr lang="ko-KR" altLang="en-US" sz="1200" dirty="0" err="1">
                <a:latin typeface="a가시고기L" panose="02020600000000000000" pitchFamily="18" charset="-127"/>
                <a:ea typeface="a가시고기L" panose="02020600000000000000" pitchFamily="18" charset="-127"/>
              </a:rPr>
              <a:t>임성애</a:t>
            </a:r>
            <a:r>
              <a:rPr lang="en-US" altLang="ko-KR" sz="12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</a:t>
            </a:r>
            <a:r>
              <a:rPr lang="ko-KR" altLang="en-US" sz="12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조현식</a:t>
            </a:r>
            <a:endParaRPr lang="en-US" altLang="ko-KR" sz="12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BE</a:t>
            </a:r>
            <a:r>
              <a:rPr lang="en-US" altLang="ko-KR" sz="12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: </a:t>
            </a:r>
            <a:r>
              <a:rPr lang="ko-KR" altLang="en-US" sz="1200" dirty="0" err="1">
                <a:latin typeface="a가시고기L" panose="02020600000000000000" pitchFamily="18" charset="-127"/>
                <a:ea typeface="a가시고기L" panose="02020600000000000000" pitchFamily="18" charset="-127"/>
              </a:rPr>
              <a:t>김우재</a:t>
            </a:r>
            <a:r>
              <a:rPr lang="ko-KR" altLang="en-US" sz="12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김성규</a:t>
            </a:r>
            <a:endParaRPr lang="en-US" altLang="ko-KR" sz="12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C107D45-8120-4394-9928-F9CE7D18B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023" y="6223702"/>
            <a:ext cx="573037" cy="2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4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모델, 여자, 초상화, 야생화, 음영, 선글라스, 여성, 젊은 여자, 캅 카스, 금발, 여성 모델">
            <a:extLst>
              <a:ext uri="{FF2B5EF4-FFF2-40B4-BE49-F238E27FC236}">
                <a16:creationId xmlns:a16="http://schemas.microsoft.com/office/drawing/2014/main" id="{3B9BBB8B-A77B-4E65-A077-3A42A4AD7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8782"/>
            <a:ext cx="12191999" cy="812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788C41-D7D7-423A-928A-1A069D1338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1AC10C-94A2-4E6D-A623-6C6DB6BB5B9C}"/>
              </a:ext>
            </a:extLst>
          </p:cNvPr>
          <p:cNvSpPr/>
          <p:nvPr/>
        </p:nvSpPr>
        <p:spPr>
          <a:xfrm>
            <a:off x="167951" y="223935"/>
            <a:ext cx="11859208" cy="64101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B4C92-36F6-486C-AA00-DC4A1E677FCD}"/>
              </a:ext>
            </a:extLst>
          </p:cNvPr>
          <p:cNvSpPr txBox="1"/>
          <p:nvPr/>
        </p:nvSpPr>
        <p:spPr>
          <a:xfrm>
            <a:off x="655379" y="3429000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34EBA-C4A0-4780-A637-B00ABA7C64AA}"/>
              </a:ext>
            </a:extLst>
          </p:cNvPr>
          <p:cNvSpPr txBox="1"/>
          <p:nvPr/>
        </p:nvSpPr>
        <p:spPr>
          <a:xfrm>
            <a:off x="655379" y="1272470"/>
            <a:ext cx="1457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Mabcci</a:t>
            </a:r>
            <a:r>
              <a:rPr lang="en-US" sz="1400" dirty="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Find your style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7DECC40-FBA7-4175-B6BE-FB1ED76F512F}"/>
              </a:ext>
            </a:extLst>
          </p:cNvPr>
          <p:cNvCxnSpPr/>
          <p:nvPr/>
        </p:nvCxnSpPr>
        <p:spPr>
          <a:xfrm>
            <a:off x="1054359" y="1795690"/>
            <a:ext cx="0" cy="1633310"/>
          </a:xfrm>
          <a:prstGeom prst="line">
            <a:avLst/>
          </a:prstGeom>
          <a:ln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08AB19-E73E-44AC-8360-BBC727A23E48}"/>
              </a:ext>
            </a:extLst>
          </p:cNvPr>
          <p:cNvCxnSpPr>
            <a:cxnSpLocks/>
          </p:cNvCxnSpPr>
          <p:nvPr/>
        </p:nvCxnSpPr>
        <p:spPr>
          <a:xfrm flipH="1">
            <a:off x="1645914" y="3604852"/>
            <a:ext cx="2067669" cy="0"/>
          </a:xfrm>
          <a:prstGeom prst="line">
            <a:avLst/>
          </a:prstGeom>
          <a:ln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2AB98C7A-F51C-4B06-B911-8AA0DD5DE9BF}"/>
              </a:ext>
            </a:extLst>
          </p:cNvPr>
          <p:cNvSpPr/>
          <p:nvPr/>
        </p:nvSpPr>
        <p:spPr>
          <a:xfrm>
            <a:off x="3968620" y="3487468"/>
            <a:ext cx="267478" cy="2305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E2E4F-2FC6-4068-B38E-1DAAFB0F7629}"/>
              </a:ext>
            </a:extLst>
          </p:cNvPr>
          <p:cNvSpPr txBox="1"/>
          <p:nvPr/>
        </p:nvSpPr>
        <p:spPr>
          <a:xfrm>
            <a:off x="3773188" y="38580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가시고기M" panose="02020600000000000000" pitchFamily="18" charset="-127"/>
                <a:ea typeface="a가시고기M" panose="02020600000000000000" pitchFamily="18" charset="-127"/>
              </a:rPr>
              <a:t>주제</a:t>
            </a:r>
            <a:endParaRPr lang="en-US" dirty="0">
              <a:solidFill>
                <a:schemeClr val="bg1"/>
              </a:solidFill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0326EC-3B28-4F2C-BBEF-941D35431597}"/>
              </a:ext>
            </a:extLst>
          </p:cNvPr>
          <p:cNvSpPr/>
          <p:nvPr/>
        </p:nvSpPr>
        <p:spPr>
          <a:xfrm>
            <a:off x="5705178" y="3456795"/>
            <a:ext cx="283029" cy="283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29C8FC-C67B-4553-B48A-7E2E1C055AE8}"/>
              </a:ext>
            </a:extLst>
          </p:cNvPr>
          <p:cNvSpPr txBox="1"/>
          <p:nvPr/>
        </p:nvSpPr>
        <p:spPr>
          <a:xfrm>
            <a:off x="5251817" y="38580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a가시고기M" panose="02020600000000000000" pitchFamily="18" charset="-127"/>
                <a:ea typeface="a가시고기M" panose="02020600000000000000" pitchFamily="18" charset="-127"/>
              </a:rPr>
              <a:t>주요 기능</a:t>
            </a:r>
            <a:endParaRPr lang="en-US" dirty="0">
              <a:solidFill>
                <a:schemeClr val="bg1"/>
              </a:solidFill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F6468A-502F-4F27-8CF4-8DF1DEC0188B}"/>
              </a:ext>
            </a:extLst>
          </p:cNvPr>
          <p:cNvSpPr/>
          <p:nvPr/>
        </p:nvSpPr>
        <p:spPr>
          <a:xfrm>
            <a:off x="7457287" y="3429000"/>
            <a:ext cx="335822" cy="33582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34E5F-4F3C-4018-BAA5-C174CC05D2A1}"/>
              </a:ext>
            </a:extLst>
          </p:cNvPr>
          <p:cNvSpPr txBox="1"/>
          <p:nvPr/>
        </p:nvSpPr>
        <p:spPr>
          <a:xfrm>
            <a:off x="7305140" y="38580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가시고기M" panose="02020600000000000000" pitchFamily="18" charset="-127"/>
                <a:ea typeface="a가시고기M" panose="02020600000000000000" pitchFamily="18" charset="-127"/>
              </a:rPr>
              <a:t>시연</a:t>
            </a:r>
            <a:endParaRPr lang="en-US" dirty="0">
              <a:solidFill>
                <a:schemeClr val="bg1"/>
              </a:solidFill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0F6A65D-B29B-43F2-A95D-B2E439FB4F89}"/>
              </a:ext>
            </a:extLst>
          </p:cNvPr>
          <p:cNvSpPr/>
          <p:nvPr/>
        </p:nvSpPr>
        <p:spPr>
          <a:xfrm>
            <a:off x="9262189" y="3429000"/>
            <a:ext cx="335822" cy="3358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45FD93-D505-418B-AEBB-F5F0B5B74267}"/>
              </a:ext>
            </a:extLst>
          </p:cNvPr>
          <p:cNvSpPr txBox="1"/>
          <p:nvPr/>
        </p:nvSpPr>
        <p:spPr>
          <a:xfrm>
            <a:off x="8448100" y="385801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a가시고기M" panose="02020600000000000000" pitchFamily="18" charset="-127"/>
                <a:ea typeface="a가시고기M" panose="02020600000000000000" pitchFamily="18" charset="-127"/>
              </a:rPr>
              <a:t>실제 서비스 구상</a:t>
            </a:r>
            <a:endParaRPr lang="en-US" dirty="0">
              <a:solidFill>
                <a:schemeClr val="bg1"/>
              </a:solidFill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F52AF0D-D962-4DF9-BBC7-CD339976C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023" y="6223702"/>
            <a:ext cx="573037" cy="2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4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여자, 소녀, 웅크리고, 여성, 여가, 사람들, 성인, 앉아, 거리, 힙합, 도시의, 라이프 스타일">
            <a:extLst>
              <a:ext uri="{FF2B5EF4-FFF2-40B4-BE49-F238E27FC236}">
                <a16:creationId xmlns:a16="http://schemas.microsoft.com/office/drawing/2014/main" id="{B0DDDF5F-08A6-4460-BBEF-4AD33165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DC8414-DCDE-46D5-B658-794D2B9792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4B8373A0-13EF-49CA-A378-A2E7FA50B8A3}"/>
              </a:ext>
            </a:extLst>
          </p:cNvPr>
          <p:cNvSpPr/>
          <p:nvPr/>
        </p:nvSpPr>
        <p:spPr>
          <a:xfrm>
            <a:off x="307908" y="0"/>
            <a:ext cx="6223521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780875-9930-45E7-A33C-016A98DC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499" y="1612903"/>
            <a:ext cx="3823841" cy="1816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F86563-F5C6-43FD-AB93-DAF5825CE4BC}"/>
              </a:ext>
            </a:extLst>
          </p:cNvPr>
          <p:cNvSpPr txBox="1"/>
          <p:nvPr/>
        </p:nvSpPr>
        <p:spPr>
          <a:xfrm>
            <a:off x="1851716" y="3554691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7AFC1A-53F7-4DBD-9C15-2723E05653D6}"/>
              </a:ext>
            </a:extLst>
          </p:cNvPr>
          <p:cNvSpPr txBox="1"/>
          <p:nvPr/>
        </p:nvSpPr>
        <p:spPr>
          <a:xfrm>
            <a:off x="5125168" y="3538771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A366E-B799-4B9F-9D84-112E383EBD07}"/>
              </a:ext>
            </a:extLst>
          </p:cNvPr>
          <p:cNvSpPr txBox="1"/>
          <p:nvPr/>
        </p:nvSpPr>
        <p:spPr>
          <a:xfrm>
            <a:off x="1947302" y="3663002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맵시</a:t>
            </a:r>
            <a:endParaRPr lang="en-US" sz="1600" b="1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D858C42-364A-49C0-AD2A-ACAB233AF641}"/>
              </a:ext>
            </a:extLst>
          </p:cNvPr>
          <p:cNvGrpSpPr/>
          <p:nvPr/>
        </p:nvGrpSpPr>
        <p:grpSpPr>
          <a:xfrm>
            <a:off x="2615039" y="3762716"/>
            <a:ext cx="53034" cy="152327"/>
            <a:chOff x="5365553" y="3771828"/>
            <a:chExt cx="53034" cy="152327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144E0178-F6B6-4BC3-A0D0-BF11997B4D30}"/>
                </a:ext>
              </a:extLst>
            </p:cNvPr>
            <p:cNvSpPr/>
            <p:nvPr/>
          </p:nvSpPr>
          <p:spPr>
            <a:xfrm>
              <a:off x="5365553" y="3878436"/>
              <a:ext cx="53034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84C80895-AA6A-42F3-88E7-D5EE477F6303}"/>
                </a:ext>
              </a:extLst>
            </p:cNvPr>
            <p:cNvSpPr/>
            <p:nvPr/>
          </p:nvSpPr>
          <p:spPr>
            <a:xfrm rot="10800000">
              <a:off x="5365553" y="3771828"/>
              <a:ext cx="53034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FC6F89-C4FE-41CB-A0D8-B78C3E85B69D}"/>
              </a:ext>
            </a:extLst>
          </p:cNvPr>
          <p:cNvSpPr txBox="1"/>
          <p:nvPr/>
        </p:nvSpPr>
        <p:spPr>
          <a:xfrm>
            <a:off x="2646033" y="3664111"/>
            <a:ext cx="238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0" dirty="0">
                <a:solidFill>
                  <a:srgbClr val="202020"/>
                </a:solidFill>
                <a:effectLst/>
                <a:latin typeface="a가시고기L" panose="02020600000000000000" pitchFamily="18" charset="-127"/>
                <a:ea typeface="a가시고기L" panose="02020600000000000000" pitchFamily="18" charset="-127"/>
              </a:rPr>
              <a:t>아름답고 보기 좋은 </a:t>
            </a:r>
            <a:r>
              <a:rPr lang="ko-KR" altLang="en-US" sz="1600" i="0" dirty="0">
                <a:solidFill>
                  <a:srgbClr val="F6A77C"/>
                </a:solidFill>
                <a:effectLst/>
                <a:latin typeface="a가시고기L" panose="02020600000000000000" pitchFamily="18" charset="-127"/>
                <a:ea typeface="a가시고기L" panose="02020600000000000000" pitchFamily="18" charset="-127"/>
              </a:rPr>
              <a:t>모양새</a:t>
            </a:r>
            <a:endParaRPr lang="en-US" sz="1600" dirty="0">
              <a:solidFill>
                <a:srgbClr val="F6A77C"/>
              </a:solidFill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05EA34A-92A3-4D4C-9EAC-766A88F858EB}"/>
              </a:ext>
            </a:extLst>
          </p:cNvPr>
          <p:cNvCxnSpPr>
            <a:cxnSpLocks/>
          </p:cNvCxnSpPr>
          <p:nvPr/>
        </p:nvCxnSpPr>
        <p:spPr>
          <a:xfrm flipH="1">
            <a:off x="4898571" y="0"/>
            <a:ext cx="1576874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F2B9DB-5A01-47BF-BFCE-9EE09404C7B7}"/>
              </a:ext>
            </a:extLst>
          </p:cNvPr>
          <p:cNvSpPr txBox="1"/>
          <p:nvPr/>
        </p:nvSpPr>
        <p:spPr>
          <a:xfrm>
            <a:off x="2439243" y="5176231"/>
            <a:ext cx="2459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서로의 스타일을 공유하고 </a:t>
            </a:r>
            <a:endParaRPr lang="en-US" altLang="ko-KR" sz="14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pPr algn="r"/>
            <a:r>
              <a:rPr lang="ko-KR" altLang="en-US" sz="14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서로에게 스타일링을 신청하는  </a:t>
            </a:r>
            <a:endParaRPr lang="en-US" altLang="ko-KR" sz="14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pPr algn="r"/>
            <a:r>
              <a:rPr lang="en-US" sz="1400" b="1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1:1 </a:t>
            </a:r>
            <a:r>
              <a:rPr lang="ko-KR" altLang="en-US" sz="1400" b="1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맞춤 </a:t>
            </a:r>
            <a:r>
              <a:rPr lang="ko-KR" altLang="en-US" sz="1600" b="1" dirty="0">
                <a:solidFill>
                  <a:srgbClr val="F6A77C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스타일링</a:t>
            </a:r>
            <a:r>
              <a:rPr lang="ko-KR" altLang="en-US" sz="1400" b="1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</a:t>
            </a:r>
            <a:r>
              <a:rPr lang="en-US" altLang="ko-KR" sz="1400" b="1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SNS   </a:t>
            </a:r>
            <a:endParaRPr lang="en-US" sz="1400" b="1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145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077156-3DFB-41FF-B1E5-B32201BF203A}"/>
              </a:ext>
            </a:extLst>
          </p:cNvPr>
          <p:cNvSpPr/>
          <p:nvPr/>
        </p:nvSpPr>
        <p:spPr>
          <a:xfrm rot="5400000">
            <a:off x="8738560" y="3971651"/>
            <a:ext cx="95453" cy="1236665"/>
          </a:xfrm>
          <a:prstGeom prst="rect">
            <a:avLst/>
          </a:prstGeom>
          <a:solidFill>
            <a:srgbClr val="F7AE85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bject 12">
            <a:extLst>
              <a:ext uri="{FF2B5EF4-FFF2-40B4-BE49-F238E27FC236}">
                <a16:creationId xmlns:a16="http://schemas.microsoft.com/office/drawing/2014/main" id="{D54F76D9-DB07-4ADE-95DC-8FAEBA8F6260}"/>
              </a:ext>
            </a:extLst>
          </p:cNvPr>
          <p:cNvSpPr txBox="1"/>
          <p:nvPr/>
        </p:nvSpPr>
        <p:spPr>
          <a:xfrm>
            <a:off x="7851665" y="4332707"/>
            <a:ext cx="3894118" cy="382270"/>
          </a:xfrm>
          <a:prstGeom prst="rect">
            <a:avLst/>
          </a:prstGeom>
          <a:noFill/>
        </p:spPr>
        <p:txBody>
          <a:bodyPr wrap="square" rtlCol="0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kern="0" spc="-67" dirty="0">
                <a:solidFill>
                  <a:srgbClr val="4E4E4E"/>
                </a:solidFill>
                <a:latin typeface="S-Core Dream 2 ExtraLight" pitchFamily="34" charset="0"/>
              </a:rPr>
              <a:t>OOTD</a:t>
            </a:r>
            <a:r>
              <a:rPr lang="ko-KR" altLang="en-US" sz="1200" kern="0" spc="-67" dirty="0">
                <a:solidFill>
                  <a:srgbClr val="4E4E4E"/>
                </a:solidFill>
                <a:latin typeface="S-Core Dream 2 ExtraLight" pitchFamily="34" charset="0"/>
              </a:rPr>
              <a:t>의 옷 정보 기입</a:t>
            </a:r>
            <a:endParaRPr lang="en-US" altLang="ko-KR" sz="1200" kern="0" spc="-67" dirty="0">
              <a:solidFill>
                <a:srgbClr val="4E4E4E"/>
              </a:solidFill>
              <a:latin typeface="S-Core Dream 2 ExtraLight" pitchFamily="34" charset="0"/>
            </a:endParaRPr>
          </a:p>
          <a:p>
            <a:pPr algn="just"/>
            <a:endParaRPr lang="en-US" sz="1200" dirty="0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9B67A26F-A110-4729-BC62-CFF5F08C1C81}"/>
              </a:ext>
            </a:extLst>
          </p:cNvPr>
          <p:cNvSpPr/>
          <p:nvPr/>
        </p:nvSpPr>
        <p:spPr>
          <a:xfrm>
            <a:off x="99877" y="5111599"/>
            <a:ext cx="2781837" cy="1635617"/>
          </a:xfrm>
          <a:prstGeom prst="rtTriangle">
            <a:avLst/>
          </a:prstGeom>
          <a:solidFill>
            <a:srgbClr val="F6A77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3BEB9DEE-DA34-4B18-B258-54D42C429530}"/>
              </a:ext>
            </a:extLst>
          </p:cNvPr>
          <p:cNvSpPr/>
          <p:nvPr/>
        </p:nvSpPr>
        <p:spPr>
          <a:xfrm rot="10800000">
            <a:off x="11374016" y="76178"/>
            <a:ext cx="743535" cy="688931"/>
          </a:xfrm>
          <a:prstGeom prst="rtTriangle">
            <a:avLst/>
          </a:prstGeom>
          <a:solidFill>
            <a:srgbClr val="F6A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565729C-73E0-48D3-9A98-0B3C9D54FEA8}"/>
              </a:ext>
            </a:extLst>
          </p:cNvPr>
          <p:cNvSpPr/>
          <p:nvPr/>
        </p:nvSpPr>
        <p:spPr>
          <a:xfrm>
            <a:off x="-2137039" y="-1842586"/>
            <a:ext cx="7700768" cy="5995960"/>
          </a:xfrm>
          <a:prstGeom prst="ellipse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3631747" y="2311992"/>
            <a:ext cx="6755555" cy="124705"/>
            <a:chOff x="5447619" y="3467988"/>
            <a:chExt cx="10133333" cy="187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7619" y="3467988"/>
              <a:ext cx="10133333" cy="1870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882208" y="3043390"/>
            <a:ext cx="3894118" cy="4788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sz="1600" b="1" kern="0" spc="-67" dirty="0">
                <a:solidFill>
                  <a:srgbClr val="FC5230"/>
                </a:solidFill>
                <a:latin typeface="S-Core Dream 2 ExtraLight" pitchFamily="34" charset="0"/>
              </a:rPr>
              <a:t>O</a:t>
            </a:r>
            <a:r>
              <a:rPr lang="en-US" sz="1600" kern="0" spc="-67" dirty="0">
                <a:solidFill>
                  <a:srgbClr val="4E4E4E"/>
                </a:solidFill>
                <a:latin typeface="S-Core Dream 2 ExtraLight" pitchFamily="34" charset="0"/>
              </a:rPr>
              <a:t>utfit </a:t>
            </a:r>
            <a:r>
              <a:rPr lang="en-US" sz="1600" b="1" kern="0" spc="-67" dirty="0">
                <a:solidFill>
                  <a:srgbClr val="FC5230"/>
                </a:solidFill>
                <a:latin typeface="S-Core Dream 2 ExtraLight" pitchFamily="34" charset="0"/>
              </a:rPr>
              <a:t>O</a:t>
            </a:r>
            <a:r>
              <a:rPr lang="en-US" sz="1600" kern="0" spc="-67" dirty="0">
                <a:solidFill>
                  <a:srgbClr val="4E4E4E"/>
                </a:solidFill>
                <a:latin typeface="S-Core Dream 2 ExtraLight" pitchFamily="34" charset="0"/>
              </a:rPr>
              <a:t>f </a:t>
            </a:r>
            <a:r>
              <a:rPr lang="en-US" sz="1600" b="1" kern="0" spc="-67" dirty="0">
                <a:solidFill>
                  <a:srgbClr val="FC5230"/>
                </a:solidFill>
                <a:latin typeface="S-Core Dream 2 ExtraLight" pitchFamily="34" charset="0"/>
              </a:rPr>
              <a:t>T</a:t>
            </a:r>
            <a:r>
              <a:rPr lang="en-US" sz="1600" kern="0" spc="-67" dirty="0">
                <a:solidFill>
                  <a:srgbClr val="4E4E4E"/>
                </a:solidFill>
                <a:latin typeface="S-Core Dream 2 ExtraLight" pitchFamily="34" charset="0"/>
              </a:rPr>
              <a:t>he </a:t>
            </a:r>
            <a:r>
              <a:rPr lang="en-US" sz="1600" b="1" kern="0" spc="-67" dirty="0">
                <a:solidFill>
                  <a:srgbClr val="FC5230"/>
                </a:solidFill>
                <a:latin typeface="S-Core Dream 2 ExtraLight" pitchFamily="34" charset="0"/>
              </a:rPr>
              <a:t>D</a:t>
            </a:r>
            <a:r>
              <a:rPr lang="en-US" sz="1600" kern="0" spc="-67" dirty="0">
                <a:solidFill>
                  <a:srgbClr val="4E4E4E"/>
                </a:solidFill>
                <a:latin typeface="S-Core Dream 2 ExtraLight" pitchFamily="34" charset="0"/>
              </a:rPr>
              <a:t>ay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82208" y="2601750"/>
            <a:ext cx="2504833" cy="4416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kern="0" spc="-67" dirty="0">
                <a:solidFill>
                  <a:srgbClr val="4E4E4E"/>
                </a:solidFill>
                <a:latin typeface="S-Core Dream 6 Bold" pitchFamily="34" charset="0"/>
              </a:rPr>
              <a:t>OOTD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177778" y="377224"/>
            <a:ext cx="3159532" cy="282254"/>
            <a:chOff x="-266667" y="565835"/>
            <a:chExt cx="4739298" cy="4233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18" name="Object 18"/>
            <p:cNvSpPr txBox="1"/>
            <p:nvPr/>
          </p:nvSpPr>
          <p:spPr>
            <a:xfrm>
              <a:off x="-86118" y="578773"/>
              <a:ext cx="3463857" cy="41044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1200" kern="0" spc="133" dirty="0">
                  <a:solidFill>
                    <a:srgbClr val="FFFFFF"/>
                  </a:solidFill>
                  <a:latin typeface="Bebas" pitchFamily="34" charset="0"/>
                </a:rPr>
                <a:t>주요 기능</a:t>
              </a:r>
              <a:endParaRPr lang="en-US" sz="1200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3247158" y="565835"/>
              <a:ext cx="1225473" cy="410440"/>
              <a:chOff x="3247158" y="565835"/>
              <a:chExt cx="1225473" cy="41044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23" name="Object 23"/>
              <p:cNvSpPr txBox="1"/>
              <p:nvPr/>
            </p:nvSpPr>
            <p:spPr>
              <a:xfrm>
                <a:off x="3247158" y="565835"/>
                <a:ext cx="1225473" cy="41044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200" kern="0" spc="133" dirty="0">
                    <a:solidFill>
                      <a:srgbClr val="FFFFFF"/>
                    </a:solidFill>
                    <a:latin typeface="Bebas" pitchFamily="34" charset="0"/>
                  </a:rPr>
                  <a:t>OOTD</a:t>
                </a:r>
                <a:endParaRPr lang="en-US" sz="1200" dirty="0"/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4275C20-5BE9-42EF-A497-D80ABBCAB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41" y="0"/>
            <a:ext cx="2990466" cy="59959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04B0FBA-05C4-41E6-9D51-B2FA475C3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7" y="830383"/>
            <a:ext cx="2990466" cy="58885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A1831B1-65A8-4506-AEFB-D3D71D9AA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223" y="1480404"/>
            <a:ext cx="2560374" cy="45155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F4A6A6-125D-45FB-92EF-DFFD393E1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1742" y="614375"/>
            <a:ext cx="2541165" cy="4557006"/>
          </a:xfrm>
          <a:prstGeom prst="rect">
            <a:avLst/>
          </a:prstGeom>
          <a:ln w="12700">
            <a:noFill/>
            <a:prstDash val="dash"/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4428FB9-AF12-42E2-AA31-D83FE84C53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0023" y="6223702"/>
            <a:ext cx="573037" cy="272158"/>
          </a:xfrm>
          <a:prstGeom prst="rect">
            <a:avLst/>
          </a:prstGeom>
        </p:spPr>
      </p:pic>
      <p:sp>
        <p:nvSpPr>
          <p:cNvPr id="25" name="Object 12">
            <a:extLst>
              <a:ext uri="{FF2B5EF4-FFF2-40B4-BE49-F238E27FC236}">
                <a16:creationId xmlns:a16="http://schemas.microsoft.com/office/drawing/2014/main" id="{D9B287CF-6B14-4681-BDFB-1D2AFA39D910}"/>
              </a:ext>
            </a:extLst>
          </p:cNvPr>
          <p:cNvSpPr txBox="1"/>
          <p:nvPr/>
        </p:nvSpPr>
        <p:spPr>
          <a:xfrm>
            <a:off x="7851665" y="3522250"/>
            <a:ext cx="3894118" cy="292361"/>
          </a:xfrm>
          <a:prstGeom prst="rect">
            <a:avLst/>
          </a:prstGeom>
          <a:noFill/>
        </p:spPr>
        <p:txBody>
          <a:bodyPr wrap="square" rtlCol="0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4E4E4E"/>
                </a:solidFill>
                <a:latin typeface="S-Core Dream 2 ExtraLight" pitchFamily="34" charset="0"/>
              </a:rPr>
              <a:t>전체 유저와 </a:t>
            </a:r>
            <a:r>
              <a:rPr lang="ko-KR" altLang="en-US" sz="1200" kern="0" spc="-67" dirty="0" err="1">
                <a:solidFill>
                  <a:srgbClr val="4E4E4E"/>
                </a:solidFill>
                <a:latin typeface="S-Core Dream 2 ExtraLight" pitchFamily="34" charset="0"/>
              </a:rPr>
              <a:t>팔로잉한</a:t>
            </a:r>
            <a:r>
              <a:rPr lang="ko-KR" altLang="en-US" sz="1200" kern="0" spc="-67" dirty="0">
                <a:solidFill>
                  <a:srgbClr val="4E4E4E"/>
                </a:solidFill>
                <a:latin typeface="S-Core Dream 2 ExtraLight" pitchFamily="34" charset="0"/>
              </a:rPr>
              <a:t> 유저의 </a:t>
            </a:r>
            <a:r>
              <a:rPr lang="en-US" altLang="ko-KR" sz="1200" kern="0" spc="-67" dirty="0">
                <a:solidFill>
                  <a:srgbClr val="4E4E4E"/>
                </a:solidFill>
                <a:latin typeface="S-Core Dream 2 ExtraLight" pitchFamily="34" charset="0"/>
              </a:rPr>
              <a:t>OOTD </a:t>
            </a:r>
            <a:r>
              <a:rPr lang="ko-KR" altLang="en-US" sz="1200" kern="0" spc="-67" dirty="0">
                <a:solidFill>
                  <a:srgbClr val="4E4E4E"/>
                </a:solidFill>
                <a:latin typeface="S-Core Dream 2 ExtraLight" pitchFamily="34" charset="0"/>
              </a:rPr>
              <a:t>필터링</a:t>
            </a:r>
            <a:endParaRPr lang="en-US" altLang="ko-KR" sz="1200" kern="0" spc="-67" dirty="0">
              <a:solidFill>
                <a:srgbClr val="4E4E4E"/>
              </a:solidFill>
              <a:latin typeface="S-Core Dream 2 ExtraLight" pitchFamily="34" charset="0"/>
            </a:endParaRPr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7F46E00B-D7AB-46C0-8572-10DC648CDFF9}"/>
              </a:ext>
            </a:extLst>
          </p:cNvPr>
          <p:cNvSpPr txBox="1"/>
          <p:nvPr/>
        </p:nvSpPr>
        <p:spPr>
          <a:xfrm>
            <a:off x="7851665" y="4057646"/>
            <a:ext cx="3894118" cy="337029"/>
          </a:xfrm>
          <a:prstGeom prst="rect">
            <a:avLst/>
          </a:prstGeom>
          <a:noFill/>
        </p:spPr>
        <p:txBody>
          <a:bodyPr wrap="square" rtlCol="0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4E4E4E"/>
                </a:solidFill>
                <a:latin typeface="S-Core Dream 2 ExtraLight" pitchFamily="34" charset="0"/>
              </a:rPr>
              <a:t>댓글</a:t>
            </a:r>
            <a:r>
              <a:rPr lang="en-US" altLang="ko-KR" sz="1200" kern="0" spc="-67" dirty="0">
                <a:solidFill>
                  <a:srgbClr val="4E4E4E"/>
                </a:solidFill>
                <a:latin typeface="S-Core Dream 2 ExtraLight" pitchFamily="34" charset="0"/>
              </a:rPr>
              <a:t>, </a:t>
            </a:r>
            <a:r>
              <a:rPr lang="ko-KR" altLang="en-US" sz="1200" kern="0" spc="-67" dirty="0">
                <a:solidFill>
                  <a:srgbClr val="4E4E4E"/>
                </a:solidFill>
                <a:latin typeface="S-Core Dream 2 ExtraLight" pitchFamily="34" charset="0"/>
              </a:rPr>
              <a:t>좋아요</a:t>
            </a:r>
            <a:endParaRPr lang="en-US" sz="1200" dirty="0"/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BA67781A-EC92-4CAA-B7B8-18F363986737}"/>
              </a:ext>
            </a:extLst>
          </p:cNvPr>
          <p:cNvSpPr txBox="1"/>
          <p:nvPr/>
        </p:nvSpPr>
        <p:spPr>
          <a:xfrm>
            <a:off x="7851665" y="3791914"/>
            <a:ext cx="3894118" cy="337029"/>
          </a:xfrm>
          <a:prstGeom prst="rect">
            <a:avLst/>
          </a:prstGeom>
          <a:noFill/>
        </p:spPr>
        <p:txBody>
          <a:bodyPr wrap="square" rtlCol="0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4E4E4E"/>
                </a:solidFill>
                <a:latin typeface="S-Core Dream 2 ExtraLight" pitchFamily="34" charset="0"/>
              </a:rPr>
              <a:t>해시태그와 유저 닉네임 기반 검색</a:t>
            </a:r>
            <a:endParaRPr lang="en-US" altLang="ko-KR" sz="1200" kern="0" spc="-67" dirty="0">
              <a:solidFill>
                <a:srgbClr val="4E4E4E"/>
              </a:solidFill>
              <a:latin typeface="S-Core Dream 2 ExtraLigh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9" grpId="0"/>
      <p:bldP spid="12" grpId="0"/>
      <p:bldP spid="25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7E8903-C682-41B4-BF22-D20CE0ECC9C2}"/>
              </a:ext>
            </a:extLst>
          </p:cNvPr>
          <p:cNvSpPr/>
          <p:nvPr/>
        </p:nvSpPr>
        <p:spPr>
          <a:xfrm>
            <a:off x="9425357" y="2723201"/>
            <a:ext cx="2000000" cy="2183834"/>
          </a:xfrm>
          <a:prstGeom prst="rect">
            <a:avLst/>
          </a:prstGeom>
          <a:solidFill>
            <a:srgbClr val="F89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572AF06-0EC8-40FC-B083-99A35555EABC}"/>
              </a:ext>
            </a:extLst>
          </p:cNvPr>
          <p:cNvSpPr/>
          <p:nvPr/>
        </p:nvSpPr>
        <p:spPr>
          <a:xfrm>
            <a:off x="9646315" y="4965103"/>
            <a:ext cx="2000000" cy="177829"/>
          </a:xfrm>
          <a:prstGeom prst="rect">
            <a:avLst/>
          </a:prstGeom>
          <a:solidFill>
            <a:srgbClr val="B59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O F </a:t>
            </a:r>
            <a:r>
              <a:rPr lang="en-US" sz="1400" dirty="0" err="1"/>
              <a:t>F</a:t>
            </a:r>
            <a:r>
              <a:rPr lang="en-US" sz="1400" dirty="0"/>
              <a:t> I C E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C12C593-0B8F-4D0D-BBCF-B253D540E36F}"/>
              </a:ext>
            </a:extLst>
          </p:cNvPr>
          <p:cNvSpPr/>
          <p:nvPr/>
        </p:nvSpPr>
        <p:spPr>
          <a:xfrm>
            <a:off x="6687790" y="2723201"/>
            <a:ext cx="2000000" cy="2183834"/>
          </a:xfrm>
          <a:prstGeom prst="rect">
            <a:avLst/>
          </a:prstGeom>
          <a:solidFill>
            <a:srgbClr val="F89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3E35B63-A725-44D8-B5A9-4D4471CEDEC9}"/>
              </a:ext>
            </a:extLst>
          </p:cNvPr>
          <p:cNvSpPr/>
          <p:nvPr/>
        </p:nvSpPr>
        <p:spPr>
          <a:xfrm>
            <a:off x="6908748" y="4965103"/>
            <a:ext cx="2000000" cy="177829"/>
          </a:xfrm>
          <a:prstGeom prst="rect">
            <a:avLst/>
          </a:prstGeom>
          <a:solidFill>
            <a:srgbClr val="B59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 A S U A L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3A93E9E-40F2-434C-9C04-5A692B0FE276}"/>
              </a:ext>
            </a:extLst>
          </p:cNvPr>
          <p:cNvSpPr/>
          <p:nvPr/>
        </p:nvSpPr>
        <p:spPr>
          <a:xfrm>
            <a:off x="3950223" y="2723201"/>
            <a:ext cx="2000000" cy="2183834"/>
          </a:xfrm>
          <a:prstGeom prst="rect">
            <a:avLst/>
          </a:prstGeom>
          <a:solidFill>
            <a:srgbClr val="F89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76B17F-7136-40AB-A3D4-68FC91CB801E}"/>
              </a:ext>
            </a:extLst>
          </p:cNvPr>
          <p:cNvSpPr/>
          <p:nvPr/>
        </p:nvSpPr>
        <p:spPr>
          <a:xfrm>
            <a:off x="4171181" y="4965103"/>
            <a:ext cx="2000000" cy="177829"/>
          </a:xfrm>
          <a:prstGeom prst="rect">
            <a:avLst/>
          </a:prstGeom>
          <a:solidFill>
            <a:srgbClr val="B59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S T R E </a:t>
            </a:r>
            <a:r>
              <a:rPr lang="en-US" sz="1400" dirty="0" err="1"/>
              <a:t>E</a:t>
            </a:r>
            <a:r>
              <a:rPr lang="en-US" sz="1400" dirty="0"/>
              <a:t> T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C2A2FB6-23B5-420A-8C74-028A3D2645F9}"/>
              </a:ext>
            </a:extLst>
          </p:cNvPr>
          <p:cNvSpPr/>
          <p:nvPr/>
        </p:nvSpPr>
        <p:spPr>
          <a:xfrm>
            <a:off x="1139761" y="2723201"/>
            <a:ext cx="2000000" cy="2183834"/>
          </a:xfrm>
          <a:prstGeom prst="rect">
            <a:avLst/>
          </a:prstGeom>
          <a:solidFill>
            <a:srgbClr val="F89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68FE8C5-AFB9-4EC6-8B1C-503CC53C4F46}"/>
              </a:ext>
            </a:extLst>
          </p:cNvPr>
          <p:cNvSpPr/>
          <p:nvPr/>
        </p:nvSpPr>
        <p:spPr>
          <a:xfrm>
            <a:off x="1360719" y="4965103"/>
            <a:ext cx="2000000" cy="177829"/>
          </a:xfrm>
          <a:prstGeom prst="rect">
            <a:avLst/>
          </a:prstGeom>
          <a:solidFill>
            <a:srgbClr val="B59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 O R M A L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6384913-32CA-48E0-8230-EDDF43962B5B}"/>
              </a:ext>
            </a:extLst>
          </p:cNvPr>
          <p:cNvSpPr/>
          <p:nvPr/>
        </p:nvSpPr>
        <p:spPr>
          <a:xfrm rot="5400000">
            <a:off x="5418861" y="-4787559"/>
            <a:ext cx="1354281" cy="12192000"/>
          </a:xfrm>
          <a:prstGeom prst="rect">
            <a:avLst/>
          </a:prstGeom>
          <a:solidFill>
            <a:srgbClr val="9AA6AC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37B7DC-2D79-4BA9-88CC-4FD0273BD8D0}"/>
              </a:ext>
            </a:extLst>
          </p:cNvPr>
          <p:cNvCxnSpPr/>
          <p:nvPr/>
        </p:nvCxnSpPr>
        <p:spPr>
          <a:xfrm>
            <a:off x="800103" y="2214181"/>
            <a:ext cx="10499271" cy="0"/>
          </a:xfrm>
          <a:prstGeom prst="line">
            <a:avLst/>
          </a:prstGeom>
          <a:ln w="44450">
            <a:solidFill>
              <a:srgbClr val="696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1078294" y="1172169"/>
            <a:ext cx="7982559" cy="9120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sz="3600" kern="0" spc="533" dirty="0" err="1">
                <a:solidFill>
                  <a:srgbClr val="FC5230"/>
                </a:solidFill>
                <a:latin typeface="Bebas" pitchFamily="34" charset="0"/>
                <a:cs typeface="Bebas" pitchFamily="34" charset="0"/>
              </a:rPr>
              <a:t>Mabcci</a:t>
            </a:r>
            <a:r>
              <a:rPr lang="en-US" sz="3600" kern="0" spc="533" dirty="0">
                <a:solidFill>
                  <a:srgbClr val="4E4E4E"/>
                </a:solidFill>
                <a:latin typeface="Bebas" pitchFamily="34" charset="0"/>
                <a:cs typeface="Bebas" pitchFamily="34" charset="0"/>
              </a:rPr>
              <a:t> members</a:t>
            </a:r>
            <a:endParaRPr lang="en-US" sz="11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459093" y="1612428"/>
            <a:ext cx="5601224" cy="124705"/>
            <a:chOff x="8188640" y="2418642"/>
            <a:chExt cx="8401836" cy="187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8640" y="2418642"/>
              <a:ext cx="8401836" cy="187057"/>
            </a:xfrm>
            <a:prstGeom prst="rect">
              <a:avLst/>
            </a:prstGeom>
          </p:spPr>
        </p:pic>
      </p:grpSp>
      <p:grpSp>
        <p:nvGrpSpPr>
          <p:cNvPr id="41" name="그룹 1004">
            <a:extLst>
              <a:ext uri="{FF2B5EF4-FFF2-40B4-BE49-F238E27FC236}">
                <a16:creationId xmlns:a16="http://schemas.microsoft.com/office/drawing/2014/main" id="{CE99EBC7-8EED-4285-9D7E-E186B7E4497C}"/>
              </a:ext>
            </a:extLst>
          </p:cNvPr>
          <p:cNvGrpSpPr/>
          <p:nvPr/>
        </p:nvGrpSpPr>
        <p:grpSpPr>
          <a:xfrm>
            <a:off x="-177778" y="385849"/>
            <a:ext cx="3169324" cy="295968"/>
            <a:chOff x="-266667" y="578773"/>
            <a:chExt cx="4753987" cy="443950"/>
          </a:xfrm>
        </p:grpSpPr>
        <p:grpSp>
          <p:nvGrpSpPr>
            <p:cNvPr id="42" name="그룹 1005">
              <a:extLst>
                <a:ext uri="{FF2B5EF4-FFF2-40B4-BE49-F238E27FC236}">
                  <a16:creationId xmlns:a16="http://schemas.microsoft.com/office/drawing/2014/main" id="{3D8B9898-A066-4CB0-93DC-83D136248C35}"/>
                </a:ext>
              </a:extLst>
            </p:cNvPr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52" name="Object 15">
                <a:extLst>
                  <a:ext uri="{FF2B5EF4-FFF2-40B4-BE49-F238E27FC236}">
                    <a16:creationId xmlns:a16="http://schemas.microsoft.com/office/drawing/2014/main" id="{C0B45ED8-7E86-4AF8-B67D-F0A2BC944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43" name="Object 18">
              <a:extLst>
                <a:ext uri="{FF2B5EF4-FFF2-40B4-BE49-F238E27FC236}">
                  <a16:creationId xmlns:a16="http://schemas.microsoft.com/office/drawing/2014/main" id="{B031BC63-091B-44D1-BE53-DF620C19E7AB}"/>
                </a:ext>
              </a:extLst>
            </p:cNvPr>
            <p:cNvSpPr txBox="1"/>
            <p:nvPr/>
          </p:nvSpPr>
          <p:spPr>
            <a:xfrm>
              <a:off x="-86118" y="578773"/>
              <a:ext cx="3463857" cy="41044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1200" kern="0" spc="133" dirty="0">
                  <a:solidFill>
                    <a:srgbClr val="FFFFFF"/>
                  </a:solidFill>
                  <a:latin typeface="Bebas" pitchFamily="34" charset="0"/>
                </a:rPr>
                <a:t>주요 기능</a:t>
              </a:r>
              <a:endParaRPr lang="en-US" sz="1200" dirty="0"/>
            </a:p>
          </p:txBody>
        </p:sp>
        <p:grpSp>
          <p:nvGrpSpPr>
            <p:cNvPr id="45" name="그룹 1006">
              <a:extLst>
                <a:ext uri="{FF2B5EF4-FFF2-40B4-BE49-F238E27FC236}">
                  <a16:creationId xmlns:a16="http://schemas.microsoft.com/office/drawing/2014/main" id="{D806C7C1-A744-4163-A3BE-B51B7910D83A}"/>
                </a:ext>
              </a:extLst>
            </p:cNvPr>
            <p:cNvGrpSpPr/>
            <p:nvPr/>
          </p:nvGrpSpPr>
          <p:grpSpPr>
            <a:xfrm>
              <a:off x="3261847" y="598107"/>
              <a:ext cx="1225473" cy="424616"/>
              <a:chOff x="3261847" y="598107"/>
              <a:chExt cx="1225473" cy="424616"/>
            </a:xfrm>
          </p:grpSpPr>
          <p:grpSp>
            <p:nvGrpSpPr>
              <p:cNvPr id="47" name="그룹 1007">
                <a:extLst>
                  <a:ext uri="{FF2B5EF4-FFF2-40B4-BE49-F238E27FC236}">
                    <a16:creationId xmlns:a16="http://schemas.microsoft.com/office/drawing/2014/main" id="{832C2C7B-1148-480F-984E-5965A9EBCE12}"/>
                  </a:ext>
                </a:extLst>
              </p:cNvPr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50" name="Object 20">
                  <a:extLst>
                    <a:ext uri="{FF2B5EF4-FFF2-40B4-BE49-F238E27FC236}">
                      <a16:creationId xmlns:a16="http://schemas.microsoft.com/office/drawing/2014/main" id="{FB9A5C0F-BB35-4422-995E-B2EF54DDE1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48" name="Object 23">
                <a:extLst>
                  <a:ext uri="{FF2B5EF4-FFF2-40B4-BE49-F238E27FC236}">
                    <a16:creationId xmlns:a16="http://schemas.microsoft.com/office/drawing/2014/main" id="{1C5FBFAA-1826-49BD-8A5B-662CC2853F61}"/>
                  </a:ext>
                </a:extLst>
              </p:cNvPr>
              <p:cNvSpPr txBox="1"/>
              <p:nvPr/>
            </p:nvSpPr>
            <p:spPr>
              <a:xfrm>
                <a:off x="3261847" y="612283"/>
                <a:ext cx="1225473" cy="41044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900" kern="0" spc="133" dirty="0">
                    <a:solidFill>
                      <a:srgbClr val="FFFFFF"/>
                    </a:solidFill>
                    <a:latin typeface="Bebas" pitchFamily="34" charset="0"/>
                  </a:rPr>
                  <a:t>스타일링</a:t>
                </a:r>
                <a:endParaRPr lang="en-US" sz="1200" dirty="0"/>
              </a:p>
            </p:txBody>
          </p:sp>
        </p:grpSp>
      </p:grpSp>
      <p:pic>
        <p:nvPicPr>
          <p:cNvPr id="5" name="그림 4" descr="사람, 벽, 남자, 실내이(가) 표시된 사진&#10;&#10;자동 생성된 설명">
            <a:extLst>
              <a:ext uri="{FF2B5EF4-FFF2-40B4-BE49-F238E27FC236}">
                <a16:creationId xmlns:a16="http://schemas.microsoft.com/office/drawing/2014/main" id="{8E42680C-639A-48EE-A536-B9C662FD5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253" y="2521690"/>
            <a:ext cx="2000000" cy="2283860"/>
          </a:xfrm>
          <a:prstGeom prst="rect">
            <a:avLst/>
          </a:prstGeom>
        </p:spPr>
      </p:pic>
      <p:pic>
        <p:nvPicPr>
          <p:cNvPr id="14" name="그림 13" descr="사람, 벽, 실내이(가) 표시된 사진&#10;&#10;자동 생성된 설명">
            <a:extLst>
              <a:ext uri="{FF2B5EF4-FFF2-40B4-BE49-F238E27FC236}">
                <a16:creationId xmlns:a16="http://schemas.microsoft.com/office/drawing/2014/main" id="{F9CAA80C-B0AE-48C8-9A15-B1A74955E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821" y="2521690"/>
            <a:ext cx="2074777" cy="2283860"/>
          </a:xfrm>
          <a:prstGeom prst="rect">
            <a:avLst/>
          </a:prstGeom>
        </p:spPr>
      </p:pic>
      <p:pic>
        <p:nvPicPr>
          <p:cNvPr id="16" name="그림 15" descr="실내, 바닥, 사람, 벽이(가) 표시된 사진&#10;&#10;자동 생성된 설명">
            <a:extLst>
              <a:ext uri="{FF2B5EF4-FFF2-40B4-BE49-F238E27FC236}">
                <a16:creationId xmlns:a16="http://schemas.microsoft.com/office/drawing/2014/main" id="{31E4C7F7-AF48-4607-9162-09CB1B3E20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165" y="2521690"/>
            <a:ext cx="2000000" cy="2283860"/>
          </a:xfrm>
          <a:prstGeom prst="rect">
            <a:avLst/>
          </a:prstGeom>
        </p:spPr>
      </p:pic>
      <p:pic>
        <p:nvPicPr>
          <p:cNvPr id="23" name="그림 22" descr="사람, 벽, 실내, 머리카락이(가) 표시된 사진&#10;&#10;자동 생성된 설명">
            <a:extLst>
              <a:ext uri="{FF2B5EF4-FFF2-40B4-BE49-F238E27FC236}">
                <a16:creationId xmlns:a16="http://schemas.microsoft.com/office/drawing/2014/main" id="{F68F4AF5-06E0-4CC6-BF77-933B2A3ECF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2733" y="2521689"/>
            <a:ext cx="2000000" cy="2283857"/>
          </a:xfrm>
          <a:prstGeom prst="rect">
            <a:avLst/>
          </a:prstGeom>
        </p:spPr>
      </p:pic>
      <p:sp>
        <p:nvSpPr>
          <p:cNvPr id="73" name="Object 39">
            <a:extLst>
              <a:ext uri="{FF2B5EF4-FFF2-40B4-BE49-F238E27FC236}">
                <a16:creationId xmlns:a16="http://schemas.microsoft.com/office/drawing/2014/main" id="{59E8F2DC-D0E8-4823-94E0-883EB6C94760}"/>
              </a:ext>
            </a:extLst>
          </p:cNvPr>
          <p:cNvSpPr txBox="1"/>
          <p:nvPr/>
        </p:nvSpPr>
        <p:spPr>
          <a:xfrm>
            <a:off x="9621853" y="5403437"/>
            <a:ext cx="2504833" cy="4416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67" dirty="0">
                <a:solidFill>
                  <a:srgbClr val="4E4E4E"/>
                </a:solidFill>
                <a:latin typeface="S-Core Dream 6 Bold" pitchFamily="34" charset="0"/>
                <a:cs typeface="S-Core Dream 6 Bold" pitchFamily="34" charset="0"/>
              </a:rPr>
              <a:t>리뷰를 통한</a:t>
            </a:r>
            <a:endParaRPr lang="en-US" altLang="ko-KR" sz="1600" kern="0" spc="-67" dirty="0">
              <a:solidFill>
                <a:srgbClr val="4E4E4E"/>
              </a:solidFill>
              <a:latin typeface="S-Core Dream 6 Bold" pitchFamily="34" charset="0"/>
              <a:cs typeface="S-Core Dream 6 Bold" pitchFamily="34" charset="0"/>
            </a:endParaRPr>
          </a:p>
          <a:p>
            <a:pPr algn="just"/>
            <a:r>
              <a:rPr lang="en-US" sz="1600" kern="0" spc="-67" dirty="0" err="1">
                <a:solidFill>
                  <a:srgbClr val="4E4E4E"/>
                </a:solidFill>
                <a:latin typeface="S-Core Dream 6 Bold" pitchFamily="34" charset="0"/>
              </a:rPr>
              <a:t>Mabcci</a:t>
            </a:r>
            <a:r>
              <a:rPr lang="ko-KR" altLang="en-US" sz="1600" kern="0" spc="-67" dirty="0">
                <a:solidFill>
                  <a:srgbClr val="4E4E4E"/>
                </a:solidFill>
                <a:latin typeface="S-Core Dream 6 Bold" pitchFamily="34" charset="0"/>
              </a:rPr>
              <a:t>의 평판 관리</a:t>
            </a:r>
            <a:endParaRPr lang="en-US" sz="1200" dirty="0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0494311-2D1E-49D1-BCEB-FE455000CCB4}"/>
              </a:ext>
            </a:extLst>
          </p:cNvPr>
          <p:cNvCxnSpPr>
            <a:cxnSpLocks/>
          </p:cNvCxnSpPr>
          <p:nvPr/>
        </p:nvCxnSpPr>
        <p:spPr>
          <a:xfrm>
            <a:off x="146955" y="6590529"/>
            <a:ext cx="118366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AA0A8E48-16DE-4B87-974F-DE0F2A0CBB9E}"/>
              </a:ext>
            </a:extLst>
          </p:cNvPr>
          <p:cNvCxnSpPr>
            <a:cxnSpLocks/>
          </p:cNvCxnSpPr>
          <p:nvPr/>
        </p:nvCxnSpPr>
        <p:spPr>
          <a:xfrm>
            <a:off x="158620" y="158627"/>
            <a:ext cx="118366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ADD3CA1-D67F-4DC4-BFB0-1B524E75A1B3}"/>
              </a:ext>
            </a:extLst>
          </p:cNvPr>
          <p:cNvCxnSpPr>
            <a:cxnSpLocks/>
          </p:cNvCxnSpPr>
          <p:nvPr/>
        </p:nvCxnSpPr>
        <p:spPr>
          <a:xfrm flipV="1">
            <a:off x="11992948" y="158628"/>
            <a:ext cx="0" cy="6419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514DA49-1ABB-4D75-B617-87D6EA8A2EA7}"/>
              </a:ext>
            </a:extLst>
          </p:cNvPr>
          <p:cNvCxnSpPr>
            <a:cxnSpLocks/>
          </p:cNvCxnSpPr>
          <p:nvPr/>
        </p:nvCxnSpPr>
        <p:spPr>
          <a:xfrm flipV="1">
            <a:off x="158620" y="158628"/>
            <a:ext cx="0" cy="6419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7482077D-5D4D-45A6-845C-7AC697CB9F41}"/>
              </a:ext>
            </a:extLst>
          </p:cNvPr>
          <p:cNvSpPr/>
          <p:nvPr/>
        </p:nvSpPr>
        <p:spPr>
          <a:xfrm>
            <a:off x="65314" y="5822302"/>
            <a:ext cx="1119674" cy="87706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6" descr="오렌지 체크 lofo, 확인 표시 기호 컴퓨터 아이콘, 오렌지 나무, 기타, 각도, 텍스트 png | PNGWing">
            <a:extLst>
              <a:ext uri="{FF2B5EF4-FFF2-40B4-BE49-F238E27FC236}">
                <a16:creationId xmlns:a16="http://schemas.microsoft.com/office/drawing/2014/main" id="{7B72D8BF-20DF-450E-B47C-1EFA5DAFA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985" b="95560" l="10000" r="90000">
                        <a14:foregroundMark x1="45000" y1="12934" x2="45000" y2="12934"/>
                        <a14:foregroundMark x1="70543" y1="5985" x2="70543" y2="5985"/>
                        <a14:foregroundMark x1="52065" y1="95560" x2="52065" y2="95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12" y="5469484"/>
            <a:ext cx="816575" cy="4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Object 39">
            <a:extLst>
              <a:ext uri="{FF2B5EF4-FFF2-40B4-BE49-F238E27FC236}">
                <a16:creationId xmlns:a16="http://schemas.microsoft.com/office/drawing/2014/main" id="{C8D16BEA-B9F3-4E38-910A-2BDF6BB0C570}"/>
              </a:ext>
            </a:extLst>
          </p:cNvPr>
          <p:cNvSpPr txBox="1"/>
          <p:nvPr/>
        </p:nvSpPr>
        <p:spPr>
          <a:xfrm>
            <a:off x="7006236" y="5403437"/>
            <a:ext cx="2504833" cy="4416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1600" kern="0" spc="-67" dirty="0">
                <a:solidFill>
                  <a:srgbClr val="4E4E4E"/>
                </a:solidFill>
                <a:latin typeface="S-Core Dream 6 Bold" pitchFamily="34" charset="0"/>
              </a:rPr>
              <a:t>제안서 양식 제공</a:t>
            </a:r>
            <a:endParaRPr lang="en-US" altLang="ko-KR" sz="1600" kern="0" spc="-67" dirty="0">
              <a:solidFill>
                <a:srgbClr val="4E4E4E"/>
              </a:solidFill>
              <a:latin typeface="S-Core Dream 6 Bold" pitchFamily="34" charset="0"/>
            </a:endParaRPr>
          </a:p>
        </p:txBody>
      </p:sp>
      <p:pic>
        <p:nvPicPr>
          <p:cNvPr id="105" name="Picture 6" descr="오렌지 체크 lofo, 확인 표시 기호 컴퓨터 아이콘, 오렌지 나무, 기타, 각도, 텍스트 png | PNGWing">
            <a:extLst>
              <a:ext uri="{FF2B5EF4-FFF2-40B4-BE49-F238E27FC236}">
                <a16:creationId xmlns:a16="http://schemas.microsoft.com/office/drawing/2014/main" id="{2091DA6E-8385-499E-AAC6-29F3B480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985" b="95560" l="10000" r="90000">
                        <a14:foregroundMark x1="45000" y1="12934" x2="45000" y2="12934"/>
                        <a14:foregroundMark x1="70543" y1="5985" x2="70543" y2="5985"/>
                        <a14:foregroundMark x1="52065" y1="95560" x2="52065" y2="95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95" y="5469484"/>
            <a:ext cx="816575" cy="4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Object 39">
            <a:extLst>
              <a:ext uri="{FF2B5EF4-FFF2-40B4-BE49-F238E27FC236}">
                <a16:creationId xmlns:a16="http://schemas.microsoft.com/office/drawing/2014/main" id="{E53AE69D-A635-4303-8391-F0DB2AA4BA57}"/>
              </a:ext>
            </a:extLst>
          </p:cNvPr>
          <p:cNvSpPr txBox="1"/>
          <p:nvPr/>
        </p:nvSpPr>
        <p:spPr>
          <a:xfrm>
            <a:off x="4142340" y="5403437"/>
            <a:ext cx="2504833" cy="4416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67" dirty="0">
                <a:solidFill>
                  <a:srgbClr val="4E4E4E"/>
                </a:solidFill>
                <a:latin typeface="S-Core Dream 6 Bold" pitchFamily="34" charset="0"/>
              </a:rPr>
              <a:t>채팅을 통한 </a:t>
            </a:r>
            <a:endParaRPr lang="en-US" altLang="ko-KR" sz="1600" kern="0" spc="-67" dirty="0">
              <a:solidFill>
                <a:srgbClr val="4E4E4E"/>
              </a:solidFill>
              <a:latin typeface="S-Core Dream 6 Bold" pitchFamily="34" charset="0"/>
            </a:endParaRPr>
          </a:p>
          <a:p>
            <a:pPr algn="just"/>
            <a:r>
              <a:rPr lang="ko-KR" altLang="en-US" sz="1600" kern="0" spc="-67" dirty="0">
                <a:solidFill>
                  <a:srgbClr val="4E4E4E"/>
                </a:solidFill>
                <a:latin typeface="S-Core Dream 6 Bold" pitchFamily="34" charset="0"/>
              </a:rPr>
              <a:t>개인 맞춤형 스타일링</a:t>
            </a:r>
            <a:endParaRPr lang="en-US" altLang="ko-KR" sz="1200" dirty="0"/>
          </a:p>
        </p:txBody>
      </p:sp>
      <p:pic>
        <p:nvPicPr>
          <p:cNvPr id="109" name="Picture 6" descr="오렌지 체크 lofo, 확인 표시 기호 컴퓨터 아이콘, 오렌지 나무, 기타, 각도, 텍스트 png | PNGWing">
            <a:extLst>
              <a:ext uri="{FF2B5EF4-FFF2-40B4-BE49-F238E27FC236}">
                <a16:creationId xmlns:a16="http://schemas.microsoft.com/office/drawing/2014/main" id="{75BC36CF-D9E0-4F64-9740-856639F6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985" b="95560" l="10000" r="90000">
                        <a14:foregroundMark x1="45000" y1="12934" x2="45000" y2="12934"/>
                        <a14:foregroundMark x1="70543" y1="5985" x2="70543" y2="5985"/>
                        <a14:foregroundMark x1="52065" y1="95560" x2="52065" y2="95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99" y="5469484"/>
            <a:ext cx="816575" cy="4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Object 39">
            <a:extLst>
              <a:ext uri="{FF2B5EF4-FFF2-40B4-BE49-F238E27FC236}">
                <a16:creationId xmlns:a16="http://schemas.microsoft.com/office/drawing/2014/main" id="{17152C4E-7D32-40B8-9880-98E57C794949}"/>
              </a:ext>
            </a:extLst>
          </p:cNvPr>
          <p:cNvSpPr txBox="1"/>
          <p:nvPr/>
        </p:nvSpPr>
        <p:spPr>
          <a:xfrm>
            <a:off x="1277299" y="5403437"/>
            <a:ext cx="2504833" cy="4416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67" dirty="0">
                <a:solidFill>
                  <a:srgbClr val="4E4E4E"/>
                </a:solidFill>
                <a:latin typeface="S-Core Dream 6 Bold" pitchFamily="34" charset="0"/>
              </a:rPr>
              <a:t>카테고리별</a:t>
            </a:r>
            <a:endParaRPr lang="en-US" altLang="ko-KR" sz="1600" kern="0" spc="-67" dirty="0">
              <a:solidFill>
                <a:srgbClr val="4E4E4E"/>
              </a:solidFill>
              <a:latin typeface="S-Core Dream 6 Bold" pitchFamily="34" charset="0"/>
            </a:endParaRPr>
          </a:p>
          <a:p>
            <a:pPr algn="just"/>
            <a:r>
              <a:rPr lang="en-US" altLang="ko-KR" sz="1600" kern="0" spc="-67" dirty="0" err="1">
                <a:solidFill>
                  <a:srgbClr val="4E4E4E"/>
                </a:solidFill>
                <a:latin typeface="S-Core Dream 6 Bold" pitchFamily="34" charset="0"/>
              </a:rPr>
              <a:t>Mabcci</a:t>
            </a:r>
            <a:r>
              <a:rPr lang="en-US" altLang="ko-KR" sz="1600" kern="0" spc="-67" dirty="0">
                <a:solidFill>
                  <a:srgbClr val="4E4E4E"/>
                </a:solidFill>
                <a:latin typeface="S-Core Dream 6 Bold" pitchFamily="34" charset="0"/>
              </a:rPr>
              <a:t> </a:t>
            </a:r>
            <a:r>
              <a:rPr lang="ko-KR" altLang="en-US" sz="1600" kern="0" spc="-67" dirty="0">
                <a:solidFill>
                  <a:srgbClr val="4E4E4E"/>
                </a:solidFill>
                <a:latin typeface="S-Core Dream 6 Bold" pitchFamily="34" charset="0"/>
              </a:rPr>
              <a:t>리스트</a:t>
            </a:r>
            <a:endParaRPr lang="en-US" altLang="ko-KR" sz="1200" dirty="0"/>
          </a:p>
        </p:txBody>
      </p:sp>
      <p:pic>
        <p:nvPicPr>
          <p:cNvPr id="113" name="Picture 6" descr="오렌지 체크 lofo, 확인 표시 기호 컴퓨터 아이콘, 오렌지 나무, 기타, 각도, 텍스트 png | PNGWing">
            <a:extLst>
              <a:ext uri="{FF2B5EF4-FFF2-40B4-BE49-F238E27FC236}">
                <a16:creationId xmlns:a16="http://schemas.microsoft.com/office/drawing/2014/main" id="{6BE0549B-DEF1-4035-95CA-7D827CBF8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985" b="95560" l="10000" r="90000">
                        <a14:foregroundMark x1="45000" y1="12934" x2="45000" y2="12934"/>
                        <a14:foregroundMark x1="70543" y1="5985" x2="70543" y2="5985"/>
                        <a14:foregroundMark x1="52065" y1="95560" x2="52065" y2="95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8" y="5469484"/>
            <a:ext cx="816575" cy="4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0D83D092-476D-45F5-9C37-82B4928458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50023" y="6223702"/>
            <a:ext cx="573037" cy="272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88" grpId="0" animBg="1"/>
      <p:bldP spid="89" grpId="0" animBg="1"/>
      <p:bldP spid="86" grpId="0" animBg="1"/>
      <p:bldP spid="87" grpId="0" animBg="1"/>
      <p:bldP spid="73" grpId="0"/>
      <p:bldP spid="104" grpId="0"/>
      <p:bldP spid="1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9983" y="1057488"/>
            <a:ext cx="3770511" cy="4742169"/>
            <a:chOff x="6314974" y="1586231"/>
            <a:chExt cx="5655766" cy="7113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4974" y="1586231"/>
              <a:ext cx="5655766" cy="71132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93439" y="1679139"/>
            <a:ext cx="1403597" cy="7243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533">
                <a:solidFill>
                  <a:srgbClr val="FFFFFF"/>
                </a:solidFill>
                <a:latin typeface="Bebas" pitchFamily="34" charset="0"/>
              </a:rPr>
              <a:t>시연</a:t>
            </a:r>
            <a:endParaRPr lang="en-US" sz="1200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609294" y="2403502"/>
            <a:ext cx="1881813" cy="124705"/>
            <a:chOff x="9913941" y="3605253"/>
            <a:chExt cx="2822719" cy="187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3941" y="3605253"/>
              <a:ext cx="2822719" cy="187057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A2AB281-A7B2-404D-97CE-3E6E810D7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0023" y="6223702"/>
            <a:ext cx="573037" cy="272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그룹 1001">
            <a:extLst>
              <a:ext uri="{FF2B5EF4-FFF2-40B4-BE49-F238E27FC236}">
                <a16:creationId xmlns:a16="http://schemas.microsoft.com/office/drawing/2014/main" id="{4F02E3D2-75EF-4E48-8EED-8B59A3CE6160}"/>
              </a:ext>
            </a:extLst>
          </p:cNvPr>
          <p:cNvGrpSpPr/>
          <p:nvPr/>
        </p:nvGrpSpPr>
        <p:grpSpPr>
          <a:xfrm>
            <a:off x="-1921979" y="-544870"/>
            <a:ext cx="9214687" cy="3565479"/>
            <a:chOff x="7676190" y="1490248"/>
            <a:chExt cx="9214687" cy="5528812"/>
          </a:xfrm>
        </p:grpSpPr>
        <p:pic>
          <p:nvPicPr>
            <p:cNvPr id="123" name="Object 2">
              <a:extLst>
                <a:ext uri="{FF2B5EF4-FFF2-40B4-BE49-F238E27FC236}">
                  <a16:creationId xmlns:a16="http://schemas.microsoft.com/office/drawing/2014/main" id="{C3110861-57B8-4CEE-984E-5C01FAFCB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6190" y="1490248"/>
              <a:ext cx="9214687" cy="5528812"/>
            </a:xfrm>
            <a:prstGeom prst="rect">
              <a:avLst/>
            </a:prstGeom>
          </p:spPr>
        </p:pic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AAB1C4-1C30-4905-BA3B-776AC8C04E4E}"/>
              </a:ext>
            </a:extLst>
          </p:cNvPr>
          <p:cNvSpPr/>
          <p:nvPr/>
        </p:nvSpPr>
        <p:spPr>
          <a:xfrm>
            <a:off x="8997998" y="3850182"/>
            <a:ext cx="2342231" cy="1693327"/>
          </a:xfrm>
          <a:prstGeom prst="rect">
            <a:avLst/>
          </a:prstGeom>
          <a:solidFill>
            <a:schemeClr val="bg1"/>
          </a:solidFill>
          <a:ln w="25400">
            <a:solidFill>
              <a:srgbClr val="69615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118F00-5772-4B49-A79B-E7915A776D59}"/>
              </a:ext>
            </a:extLst>
          </p:cNvPr>
          <p:cNvSpPr/>
          <p:nvPr/>
        </p:nvSpPr>
        <p:spPr>
          <a:xfrm>
            <a:off x="6205329" y="3832641"/>
            <a:ext cx="2342231" cy="1693327"/>
          </a:xfrm>
          <a:prstGeom prst="rect">
            <a:avLst/>
          </a:prstGeom>
          <a:solidFill>
            <a:schemeClr val="bg1"/>
          </a:solidFill>
          <a:ln w="25400">
            <a:solidFill>
              <a:srgbClr val="69615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8D3C2A-8EE4-490F-8A76-D680183BE342}"/>
              </a:ext>
            </a:extLst>
          </p:cNvPr>
          <p:cNvSpPr/>
          <p:nvPr/>
        </p:nvSpPr>
        <p:spPr>
          <a:xfrm>
            <a:off x="3409826" y="3832642"/>
            <a:ext cx="2342231" cy="1693327"/>
          </a:xfrm>
          <a:prstGeom prst="rect">
            <a:avLst/>
          </a:prstGeom>
          <a:solidFill>
            <a:schemeClr val="bg1"/>
          </a:solidFill>
          <a:ln w="25400">
            <a:solidFill>
              <a:srgbClr val="69615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E8ED18-2B96-4BF3-9A86-F81BDC0C8669}"/>
              </a:ext>
            </a:extLst>
          </p:cNvPr>
          <p:cNvSpPr/>
          <p:nvPr/>
        </p:nvSpPr>
        <p:spPr>
          <a:xfrm>
            <a:off x="565093" y="3832643"/>
            <a:ext cx="2342231" cy="1693327"/>
          </a:xfrm>
          <a:prstGeom prst="rect">
            <a:avLst/>
          </a:prstGeom>
          <a:solidFill>
            <a:schemeClr val="bg1"/>
          </a:solidFill>
          <a:ln w="25400">
            <a:solidFill>
              <a:srgbClr val="69615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274470" y="1003836"/>
            <a:ext cx="5468273" cy="189356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kern="0" spc="533" dirty="0">
                <a:solidFill>
                  <a:srgbClr val="4E4E4E"/>
                </a:solidFill>
                <a:latin typeface="Bebas" pitchFamily="34" charset="0"/>
                <a:cs typeface="Bebas" pitchFamily="34" charset="0"/>
              </a:rPr>
              <a:t>실제 </a:t>
            </a:r>
            <a:endParaRPr lang="en-US" altLang="ko-KR" sz="4000" kern="0" spc="533" dirty="0">
              <a:solidFill>
                <a:srgbClr val="4E4E4E"/>
              </a:solidFill>
              <a:latin typeface="Bebas" pitchFamily="34" charset="0"/>
              <a:cs typeface="Bebas" pitchFamily="34" charset="0"/>
            </a:endParaRPr>
          </a:p>
          <a:p>
            <a:pPr algn="just"/>
            <a:r>
              <a:rPr lang="ko-KR" altLang="en-US" sz="4000" kern="0" spc="533" dirty="0">
                <a:solidFill>
                  <a:srgbClr val="4E4E4E"/>
                </a:solidFill>
                <a:latin typeface="Bebas" pitchFamily="34" charset="0"/>
                <a:cs typeface="Bebas" pitchFamily="34" charset="0"/>
              </a:rPr>
              <a:t>서비스</a:t>
            </a:r>
            <a:endParaRPr lang="en-US" altLang="ko-KR" sz="4000" kern="0" spc="533" dirty="0">
              <a:solidFill>
                <a:srgbClr val="4E4E4E"/>
              </a:solidFill>
              <a:latin typeface="Bebas" pitchFamily="34" charset="0"/>
              <a:cs typeface="Bebas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511838" y="1939076"/>
            <a:ext cx="1881813" cy="124705"/>
            <a:chOff x="15767757" y="2908614"/>
            <a:chExt cx="2822719" cy="187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67757" y="2908614"/>
              <a:ext cx="2822719" cy="1870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79366" y="4387228"/>
            <a:ext cx="13549207" cy="93305"/>
            <a:chOff x="-1019048" y="5949069"/>
            <a:chExt cx="20323810" cy="1399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19048" y="5949069"/>
              <a:ext cx="20323810" cy="139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821" y="4433881"/>
            <a:ext cx="28070" cy="355555"/>
            <a:chOff x="1387231" y="6019048"/>
            <a:chExt cx="42105" cy="5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231" y="6019048"/>
              <a:ext cx="42105" cy="53333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04994" y="3867721"/>
            <a:ext cx="2504833" cy="4664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kern="0" spc="-67" dirty="0">
                <a:solidFill>
                  <a:srgbClr val="4E4E4E"/>
                </a:solidFill>
                <a:latin typeface="S-Core Dream 6 Bold" pitchFamily="34" charset="0"/>
                <a:cs typeface="S-Core Dream 6 Bold" pitchFamily="34" charset="0"/>
              </a:rPr>
              <a:t>결제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904994" y="4970355"/>
            <a:ext cx="2504833" cy="4416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kern="0" spc="-67" dirty="0" err="1">
                <a:solidFill>
                  <a:srgbClr val="4E4E4E"/>
                </a:solidFill>
                <a:latin typeface="S-Core Dream 6 Bold" pitchFamily="34" charset="0"/>
                <a:cs typeface="S-Core Dream 6 Bold" pitchFamily="34" charset="0"/>
              </a:rPr>
              <a:t>Mabcci</a:t>
            </a:r>
            <a:r>
              <a:rPr lang="ko-KR" altLang="en-US" sz="1600" kern="0" spc="-67" dirty="0">
                <a:solidFill>
                  <a:srgbClr val="4E4E4E"/>
                </a:solidFill>
                <a:latin typeface="S-Core Dream 6 Bold" pitchFamily="34" charset="0"/>
                <a:cs typeface="S-Core Dream 6 Bold" pitchFamily="34" charset="0"/>
              </a:rPr>
              <a:t>의 부가 수익</a:t>
            </a:r>
            <a:endParaRPr lang="en-US" sz="1200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3720325" y="4433881"/>
            <a:ext cx="28070" cy="355555"/>
            <a:chOff x="5580487" y="6019048"/>
            <a:chExt cx="42105" cy="5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0487" y="6019048"/>
              <a:ext cx="42105" cy="53333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00498" y="3867721"/>
            <a:ext cx="2504833" cy="4664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kern="0" spc="-67" dirty="0">
                <a:solidFill>
                  <a:srgbClr val="4E4E4E"/>
                </a:solidFill>
                <a:latin typeface="S-Core Dream 6 Bold" pitchFamily="34" charset="0"/>
                <a:cs typeface="S-Core Dream 6 Bold" pitchFamily="34" charset="0"/>
              </a:rPr>
              <a:t>대여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3700498" y="4970355"/>
            <a:ext cx="2504833" cy="4416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kern="0" spc="-67" dirty="0">
                <a:solidFill>
                  <a:srgbClr val="4E4E4E"/>
                </a:solidFill>
                <a:latin typeface="S-Core Dream 6 Bold" pitchFamily="34" charset="0"/>
                <a:cs typeface="S-Core Dream 6 Bold" pitchFamily="34" charset="0"/>
              </a:rPr>
              <a:t>B2C </a:t>
            </a:r>
            <a:r>
              <a:rPr lang="ko-KR" altLang="en-US" sz="1600" kern="0" spc="-67" dirty="0">
                <a:solidFill>
                  <a:srgbClr val="4E4E4E"/>
                </a:solidFill>
                <a:latin typeface="S-Core Dream 6 Bold" pitchFamily="34" charset="0"/>
                <a:cs typeface="S-Core Dream 6 Bold" pitchFamily="34" charset="0"/>
              </a:rPr>
              <a:t>플랫폼</a:t>
            </a:r>
            <a:endParaRPr lang="en-US" sz="1200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515828" y="4433881"/>
            <a:ext cx="28070" cy="355555"/>
            <a:chOff x="9773742" y="6019048"/>
            <a:chExt cx="42105" cy="5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742" y="6019048"/>
              <a:ext cx="42105" cy="53333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496001" y="3867721"/>
            <a:ext cx="2504833" cy="4664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kern="0" spc="-67" dirty="0">
                <a:solidFill>
                  <a:srgbClr val="4E4E4E"/>
                </a:solidFill>
                <a:latin typeface="S-Core Dream 6 Bold" pitchFamily="34" charset="0"/>
                <a:cs typeface="S-Core Dream 6 Bold" pitchFamily="34" charset="0"/>
              </a:rPr>
              <a:t>추천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6496001" y="4970355"/>
            <a:ext cx="2504833" cy="4416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67" dirty="0">
                <a:solidFill>
                  <a:srgbClr val="4E4E4E"/>
                </a:solidFill>
                <a:latin typeface="S-Core Dream 6 Bold" pitchFamily="34" charset="0"/>
              </a:rPr>
              <a:t>의류 정보</a:t>
            </a:r>
            <a:endParaRPr lang="en-US" sz="1200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9311332" y="4433881"/>
            <a:ext cx="28070" cy="355555"/>
            <a:chOff x="13966998" y="6019048"/>
            <a:chExt cx="42105" cy="5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66998" y="6019048"/>
              <a:ext cx="42105" cy="53333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291506" y="3867721"/>
            <a:ext cx="3102146" cy="4664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kern="0" spc="-67" dirty="0">
                <a:solidFill>
                  <a:srgbClr val="4E4E4E"/>
                </a:solidFill>
                <a:latin typeface="S-Core Dream 6 Bold" pitchFamily="34" charset="0"/>
              </a:rPr>
              <a:t>화상통화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9291505" y="4970355"/>
            <a:ext cx="2504833" cy="4416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67" dirty="0">
                <a:solidFill>
                  <a:srgbClr val="4E4E4E"/>
                </a:solidFill>
                <a:latin typeface="S-Core Dream 6 Bold" pitchFamily="34" charset="0"/>
                <a:cs typeface="S-Core Dream 6 Bold" pitchFamily="34" charset="0"/>
              </a:rPr>
              <a:t>상세한 스타일링</a:t>
            </a:r>
            <a:endParaRPr lang="en-US" sz="1200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-177778" y="324608"/>
            <a:ext cx="3085102" cy="321978"/>
            <a:chOff x="-266667" y="486913"/>
            <a:chExt cx="4627653" cy="4829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266667" y="598107"/>
              <a:ext cx="3692943" cy="371773"/>
              <a:chOff x="-266667" y="598107"/>
              <a:chExt cx="3692943" cy="37177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66667" y="598107"/>
                <a:ext cx="3692943" cy="371773"/>
              </a:xfrm>
              <a:prstGeom prst="rect">
                <a:avLst/>
              </a:prstGeom>
            </p:spPr>
          </p:pic>
        </p:grpSp>
        <p:sp>
          <p:nvSpPr>
            <p:cNvPr id="40" name="Object 40"/>
            <p:cNvSpPr txBox="1"/>
            <p:nvPr/>
          </p:nvSpPr>
          <p:spPr>
            <a:xfrm>
              <a:off x="-102295" y="486913"/>
              <a:ext cx="3463855" cy="41044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kern="0" spc="133" dirty="0">
                  <a:solidFill>
                    <a:srgbClr val="FFFFFF"/>
                  </a:solidFill>
                  <a:latin typeface="Bebas" pitchFamily="34" charset="0"/>
                </a:rPr>
                <a:t>F U T U R E</a:t>
              </a:r>
              <a:endParaRPr lang="en-US" sz="1200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3135513" y="486914"/>
              <a:ext cx="1225473" cy="482966"/>
              <a:chOff x="3135513" y="486914"/>
              <a:chExt cx="1225473" cy="48296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418703" y="598107"/>
                <a:ext cx="904188" cy="371773"/>
                <a:chOff x="3418703" y="598107"/>
                <a:chExt cx="904188" cy="37177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418703" y="598107"/>
                  <a:ext cx="904188" cy="371773"/>
                </a:xfrm>
                <a:prstGeom prst="rect">
                  <a:avLst/>
                </a:prstGeom>
              </p:spPr>
            </p:pic>
          </p:grpSp>
          <p:sp>
            <p:nvSpPr>
              <p:cNvPr id="45" name="Object 45"/>
              <p:cNvSpPr txBox="1"/>
              <p:nvPr/>
            </p:nvSpPr>
            <p:spPr>
              <a:xfrm>
                <a:off x="3135513" y="486914"/>
                <a:ext cx="1225473" cy="410439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200" kern="0" spc="133" dirty="0">
                    <a:solidFill>
                      <a:srgbClr val="FFFFFF"/>
                    </a:solidFill>
                    <a:latin typeface="Bebas" pitchFamily="34" charset="0"/>
                    <a:cs typeface="Bebas" pitchFamily="34" charset="0"/>
                  </a:rPr>
                  <a:t>MABCCI</a:t>
                </a:r>
                <a:endParaRPr lang="en-US" sz="1200" dirty="0"/>
              </a:p>
            </p:txBody>
          </p:sp>
        </p:grpSp>
      </p:grp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31D388F-3752-40BF-8964-25934152C771}"/>
              </a:ext>
            </a:extLst>
          </p:cNvPr>
          <p:cNvSpPr/>
          <p:nvPr/>
        </p:nvSpPr>
        <p:spPr>
          <a:xfrm rot="900000">
            <a:off x="1782818" y="3092423"/>
            <a:ext cx="1146945" cy="1146945"/>
          </a:xfrm>
          <a:prstGeom prst="diamond">
            <a:avLst/>
          </a:prstGeom>
          <a:noFill/>
          <a:ln w="28575">
            <a:solidFill>
              <a:srgbClr val="F06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EE22CD01-66F9-4C64-996F-02D7465F58AA}"/>
              </a:ext>
            </a:extLst>
          </p:cNvPr>
          <p:cNvSpPr/>
          <p:nvPr/>
        </p:nvSpPr>
        <p:spPr>
          <a:xfrm>
            <a:off x="1873070" y="3651739"/>
            <a:ext cx="1146945" cy="1146945"/>
          </a:xfrm>
          <a:prstGeom prst="diamond">
            <a:avLst/>
          </a:prstGeom>
          <a:noFill/>
          <a:ln w="28575">
            <a:solidFill>
              <a:srgbClr val="F06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B0340087-43BF-495D-AFBF-42D8EEB95506}"/>
              </a:ext>
            </a:extLst>
          </p:cNvPr>
          <p:cNvSpPr/>
          <p:nvPr/>
        </p:nvSpPr>
        <p:spPr>
          <a:xfrm rot="900000">
            <a:off x="4627552" y="3092423"/>
            <a:ext cx="1146945" cy="1146945"/>
          </a:xfrm>
          <a:prstGeom prst="diamond">
            <a:avLst/>
          </a:prstGeom>
          <a:noFill/>
          <a:ln w="28575">
            <a:solidFill>
              <a:srgbClr val="F06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652961D5-141E-4910-8C3B-AE8833197845}"/>
              </a:ext>
            </a:extLst>
          </p:cNvPr>
          <p:cNvSpPr/>
          <p:nvPr/>
        </p:nvSpPr>
        <p:spPr>
          <a:xfrm>
            <a:off x="4717804" y="3651739"/>
            <a:ext cx="1146945" cy="1146945"/>
          </a:xfrm>
          <a:prstGeom prst="diamond">
            <a:avLst/>
          </a:prstGeom>
          <a:noFill/>
          <a:ln w="28575">
            <a:solidFill>
              <a:srgbClr val="F06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C16E62AE-7B6D-4C6F-8E26-F31B058FC45B}"/>
              </a:ext>
            </a:extLst>
          </p:cNvPr>
          <p:cNvSpPr/>
          <p:nvPr/>
        </p:nvSpPr>
        <p:spPr>
          <a:xfrm rot="900000">
            <a:off x="7421594" y="3083175"/>
            <a:ext cx="1146945" cy="1146945"/>
          </a:xfrm>
          <a:prstGeom prst="diamond">
            <a:avLst/>
          </a:prstGeom>
          <a:noFill/>
          <a:ln w="28575">
            <a:solidFill>
              <a:srgbClr val="F06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5DFBE985-1D73-47D4-8496-FF1F8A0B3C43}"/>
              </a:ext>
            </a:extLst>
          </p:cNvPr>
          <p:cNvSpPr/>
          <p:nvPr/>
        </p:nvSpPr>
        <p:spPr>
          <a:xfrm>
            <a:off x="7511846" y="3642491"/>
            <a:ext cx="1146945" cy="1146945"/>
          </a:xfrm>
          <a:prstGeom prst="diamond">
            <a:avLst/>
          </a:prstGeom>
          <a:noFill/>
          <a:ln w="28575">
            <a:solidFill>
              <a:srgbClr val="F06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다이아몬드 75">
            <a:extLst>
              <a:ext uri="{FF2B5EF4-FFF2-40B4-BE49-F238E27FC236}">
                <a16:creationId xmlns:a16="http://schemas.microsoft.com/office/drawing/2014/main" id="{1CD96A77-676A-443E-960B-24718DE15B08}"/>
              </a:ext>
            </a:extLst>
          </p:cNvPr>
          <p:cNvSpPr/>
          <p:nvPr/>
        </p:nvSpPr>
        <p:spPr>
          <a:xfrm rot="900000">
            <a:off x="10202201" y="3092423"/>
            <a:ext cx="1146945" cy="1146945"/>
          </a:xfrm>
          <a:prstGeom prst="diamond">
            <a:avLst/>
          </a:prstGeom>
          <a:noFill/>
          <a:ln w="28575">
            <a:solidFill>
              <a:srgbClr val="F06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E12D94-8705-4310-BB66-8A29AD84696B}"/>
              </a:ext>
            </a:extLst>
          </p:cNvPr>
          <p:cNvSpPr/>
          <p:nvPr/>
        </p:nvSpPr>
        <p:spPr>
          <a:xfrm>
            <a:off x="10292453" y="3651739"/>
            <a:ext cx="1146945" cy="1146945"/>
          </a:xfrm>
          <a:prstGeom prst="diamond">
            <a:avLst/>
          </a:prstGeom>
          <a:noFill/>
          <a:ln w="28575">
            <a:solidFill>
              <a:srgbClr val="F06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86C84F-F395-42E0-B771-EFEB1A2296F7}"/>
              </a:ext>
            </a:extLst>
          </p:cNvPr>
          <p:cNvSpPr/>
          <p:nvPr/>
        </p:nvSpPr>
        <p:spPr>
          <a:xfrm>
            <a:off x="394628" y="5398109"/>
            <a:ext cx="1020732" cy="4416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7CD0E2F4-7C1F-4AD0-B78A-6676175716DF}"/>
              </a:ext>
            </a:extLst>
          </p:cNvPr>
          <p:cNvSpPr/>
          <p:nvPr/>
        </p:nvSpPr>
        <p:spPr>
          <a:xfrm rot="5400000">
            <a:off x="477095" y="5396235"/>
            <a:ext cx="388541" cy="46355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EF115C-F4DE-471A-9D39-AEA09F3800B7}"/>
              </a:ext>
            </a:extLst>
          </p:cNvPr>
          <p:cNvSpPr/>
          <p:nvPr/>
        </p:nvSpPr>
        <p:spPr>
          <a:xfrm>
            <a:off x="3078296" y="5394996"/>
            <a:ext cx="1020732" cy="4416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직각 삼각형 82">
            <a:extLst>
              <a:ext uri="{FF2B5EF4-FFF2-40B4-BE49-F238E27FC236}">
                <a16:creationId xmlns:a16="http://schemas.microsoft.com/office/drawing/2014/main" id="{C07BD71A-5058-4282-917E-C67B5416CBF7}"/>
              </a:ext>
            </a:extLst>
          </p:cNvPr>
          <p:cNvSpPr/>
          <p:nvPr/>
        </p:nvSpPr>
        <p:spPr>
          <a:xfrm rot="5400000">
            <a:off x="3160763" y="5393122"/>
            <a:ext cx="388541" cy="46355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43EB5E1-A4F2-47F5-BB57-8BE429439327}"/>
              </a:ext>
            </a:extLst>
          </p:cNvPr>
          <p:cNvSpPr/>
          <p:nvPr/>
        </p:nvSpPr>
        <p:spPr>
          <a:xfrm>
            <a:off x="5923020" y="5394996"/>
            <a:ext cx="1020732" cy="4416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직각 삼각형 84">
            <a:extLst>
              <a:ext uri="{FF2B5EF4-FFF2-40B4-BE49-F238E27FC236}">
                <a16:creationId xmlns:a16="http://schemas.microsoft.com/office/drawing/2014/main" id="{F2AC2BA0-DBF6-4E1F-8B03-2EE3B6E96D10}"/>
              </a:ext>
            </a:extLst>
          </p:cNvPr>
          <p:cNvSpPr/>
          <p:nvPr/>
        </p:nvSpPr>
        <p:spPr>
          <a:xfrm rot="5400000">
            <a:off x="6005487" y="5393122"/>
            <a:ext cx="388541" cy="46355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5BA127D-677A-488A-A87D-643F5FA5C22B}"/>
              </a:ext>
            </a:extLst>
          </p:cNvPr>
          <p:cNvSpPr/>
          <p:nvPr/>
        </p:nvSpPr>
        <p:spPr>
          <a:xfrm>
            <a:off x="8718523" y="5386265"/>
            <a:ext cx="1020732" cy="4416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직각 삼각형 86">
            <a:extLst>
              <a:ext uri="{FF2B5EF4-FFF2-40B4-BE49-F238E27FC236}">
                <a16:creationId xmlns:a16="http://schemas.microsoft.com/office/drawing/2014/main" id="{311A9F36-763B-4EB7-8DBD-7A76EB589A0F}"/>
              </a:ext>
            </a:extLst>
          </p:cNvPr>
          <p:cNvSpPr/>
          <p:nvPr/>
        </p:nvSpPr>
        <p:spPr>
          <a:xfrm rot="5400000">
            <a:off x="8800990" y="5384391"/>
            <a:ext cx="388541" cy="46355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ABF81A77-7EE7-40A9-A77F-4A9367306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0023" y="6223702"/>
            <a:ext cx="573037" cy="272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49" grpId="0" animBg="1"/>
      <p:bldP spid="47" grpId="0" animBg="1"/>
      <p:bldP spid="37" grpId="0" animBg="1"/>
      <p:bldP spid="16" grpId="0"/>
      <p:bldP spid="17" grpId="0"/>
      <p:bldP spid="22" grpId="0"/>
      <p:bldP spid="23" grpId="0"/>
      <p:bldP spid="28" grpId="0"/>
      <p:bldP spid="29" grpId="0"/>
      <p:bldP spid="34" grpId="0"/>
      <p:bldP spid="35" grpId="0"/>
      <p:bldP spid="53" grpId="0" animBg="1"/>
      <p:bldP spid="54" grpId="0" animBg="1"/>
      <p:bldP spid="70" grpId="0" animBg="1"/>
      <p:bldP spid="71" grpId="0" animBg="1"/>
      <p:bldP spid="74" grpId="0" animBg="1"/>
      <p:bldP spid="75" grpId="0" animBg="1"/>
      <p:bldP spid="76" grpId="0" animBg="1"/>
      <p:bldP spid="77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여자, 유행, 모델, 히피, 꼰된 머리, 헤어스타일, 금발, 금발의 여자, 젊은 여자, 스타일">
            <a:extLst>
              <a:ext uri="{FF2B5EF4-FFF2-40B4-BE49-F238E27FC236}">
                <a16:creationId xmlns:a16="http://schemas.microsoft.com/office/drawing/2014/main" id="{A7166509-F214-4AE8-A252-0A7088861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2C7688-7D4C-49C1-9715-03628BE7EF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176330A-9FA4-4909-A0D3-21EFC249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07" y="2153412"/>
            <a:ext cx="3823841" cy="1816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7061" y="3260169"/>
            <a:ext cx="10377878" cy="1431639"/>
            <a:chOff x="1360590" y="3756678"/>
            <a:chExt cx="15566817" cy="2147458"/>
          </a:xfrm>
        </p:grpSpPr>
        <p:sp>
          <p:nvSpPr>
            <p:cNvPr id="3" name="Object 3"/>
            <p:cNvSpPr txBox="1"/>
            <p:nvPr/>
          </p:nvSpPr>
          <p:spPr>
            <a:xfrm>
              <a:off x="1360590" y="3756678"/>
              <a:ext cx="15566817" cy="214745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400" kern="0" spc="667" dirty="0">
                  <a:solidFill>
                    <a:srgbClr val="FFFFFF"/>
                  </a:solidFill>
                  <a:latin typeface="Bebas" pitchFamily="34" charset="0"/>
                  <a:cs typeface="Bebas" pitchFamily="34" charset="0"/>
                </a:rPr>
                <a:t>Thank you</a:t>
              </a:r>
              <a:endParaRPr lang="en-US" sz="1200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7929464" y="5236365"/>
              <a:ext cx="3804139" cy="252094"/>
              <a:chOff x="7929464" y="5236365"/>
              <a:chExt cx="3804139" cy="2520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29464" y="5236365"/>
                <a:ext cx="3804139" cy="2520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730</Words>
  <Application>Microsoft Office PowerPoint</Application>
  <PresentationFormat>와이드스크린</PresentationFormat>
  <Paragraphs>87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a가시고기M</vt:lpstr>
      <vt:lpstr>Bebas</vt:lpstr>
      <vt:lpstr>Calibri Light</vt:lpstr>
      <vt:lpstr>맑은 고딕</vt:lpstr>
      <vt:lpstr>a가시고기L</vt:lpstr>
      <vt:lpstr>Arial</vt:lpstr>
      <vt:lpstr>S-Core Dream 6 Bold</vt:lpstr>
      <vt:lpstr>a가시고기B</vt:lpstr>
      <vt:lpstr>S-Core Dream 2 ExtraLight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창영</dc:creator>
  <cp:lastModifiedBy>김 성규</cp:lastModifiedBy>
  <cp:revision>10</cp:revision>
  <dcterms:created xsi:type="dcterms:W3CDTF">2021-08-05T16:45:10Z</dcterms:created>
  <dcterms:modified xsi:type="dcterms:W3CDTF">2021-08-20T02:29:04Z</dcterms:modified>
</cp:coreProperties>
</file>